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</p:sldIdLst>
  <p:sldSz cy="5143500" cx="9144000"/>
  <p:notesSz cx="6858000" cy="9144000"/>
  <p:embeddedFontLst>
    <p:embeddedFont>
      <p:font typeface="DM Sans Medium"/>
      <p:regular r:id="rId16"/>
      <p:bold r:id="rId17"/>
      <p:italic r:id="rId18"/>
      <p:boldItalic r:id="rId19"/>
    </p:embeddedFont>
    <p:embeddedFont>
      <p:font typeface="Roboto"/>
      <p:regular r:id="rId20"/>
      <p:bold r:id="rId21"/>
      <p:italic r:id="rId22"/>
      <p:boldItalic r:id="rId23"/>
    </p:embeddedFont>
    <p:embeddedFont>
      <p:font typeface="DM Sans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pos="820">
          <p15:clr>
            <a:srgbClr val="9AA0A6"/>
          </p15:clr>
        </p15:guide>
      </p15:sldGuideLst>
    </p:ext>
    <p:ext uri="http://customooxmlschemas.google.com/">
      <go:slidesCustomData xmlns:go="http://customooxmlschemas.google.com/" r:id="rId28" roundtripDataSignature="AMtx7mjQ3mY/X0MSbJKbZbYKQyLQbUbS+g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Author clrIdx="0" id="0" initials="" lastIdx="1" name="Shelly Skandrani"/>
  <p:cmAuthor clrIdx="1" id="1" initials="" lastIdx="1" name="Josh Rod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DA8C0537-517C-4E18-A74F-354EE9C97710}">
  <a:tblStyle styleId="{DA8C0537-517C-4E18-A74F-354EE9C97710}" styleName="Table_0">
    <a:wholeTbl>
      <a:tcTxStyle b="off" i="off">
        <a:font>
          <a:latin typeface="Arial"/>
          <a:ea typeface="Arial"/>
          <a:cs typeface="Arial"/>
        </a:font>
        <a:srgbClr val="000000"/>
      </a:tcTx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  <p:guide pos="82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regular.fntdata"/><Relationship Id="rId22" Type="http://schemas.openxmlformats.org/officeDocument/2006/relationships/font" Target="fonts/Roboto-italic.fntdata"/><Relationship Id="rId21" Type="http://schemas.openxmlformats.org/officeDocument/2006/relationships/font" Target="fonts/Roboto-bold.fntdata"/><Relationship Id="rId24" Type="http://schemas.openxmlformats.org/officeDocument/2006/relationships/font" Target="fonts/DMSans-regular.fntdata"/><Relationship Id="rId23" Type="http://schemas.openxmlformats.org/officeDocument/2006/relationships/font" Target="fonts/Roboto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26" Type="http://schemas.openxmlformats.org/officeDocument/2006/relationships/font" Target="fonts/DMSans-italic.fntdata"/><Relationship Id="rId25" Type="http://schemas.openxmlformats.org/officeDocument/2006/relationships/font" Target="fonts/DMSans-bold.fntdata"/><Relationship Id="rId28" Type="http://customschemas.google.com/relationships/presentationmetadata" Target="metadata"/><Relationship Id="rId27" Type="http://schemas.openxmlformats.org/officeDocument/2006/relationships/font" Target="fonts/DMSans-boldItalic.fntdata"/><Relationship Id="rId5" Type="http://schemas.openxmlformats.org/officeDocument/2006/relationships/commentAuthors" Target="commentAuthors.xml"/><Relationship Id="rId6" Type="http://schemas.openxmlformats.org/officeDocument/2006/relationships/slideMaster" Target="slideMasters/slideMaster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font" Target="fonts/DMSansMedium-bold.fntdata"/><Relationship Id="rId16" Type="http://schemas.openxmlformats.org/officeDocument/2006/relationships/font" Target="fonts/DMSansMedium-regular.fntdata"/><Relationship Id="rId19" Type="http://schemas.openxmlformats.org/officeDocument/2006/relationships/font" Target="fonts/DMSansMedium-boldItalic.fntdata"/><Relationship Id="rId18" Type="http://schemas.openxmlformats.org/officeDocument/2006/relationships/font" Target="fonts/DMSansMedium-italic.fntdata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" dt="2022-07-05T16:32:06.952">
    <p:pos x="409" y="327"/>
    <p:text>But then Chloe shared this image she got from Tomer. So choose what you prefer.</p:text>
    <p:extLst>
      <p:ext uri="{C676402C-5697-4E1C-873F-D02D1690AC5C}">
        <p15:threadingInfo timeZoneBias="0"/>
      </p:ext>
      <p:ext uri="http://customooxmlschemas.google.com/">
        <go:slidesCustomData xmlns:go="http://customooxmlschemas.google.com/" commentPostId="AAAAYVR-7kA"/>
      </p:ext>
    </p:extLst>
  </p:cm>
  <p:cm authorId="1" idx="1" dt="2022-07-05T16:32:06.952">
    <p:pos x="409" y="327"/>
    <p:text>Prefer this one</p:text>
    <p:extLst>
      <p:ext uri="{C676402C-5697-4E1C-873F-D02D1690AC5C}">
        <p15:threadingInfo timeZoneBias="0">
          <p15:parentCm authorId="0" idx="1"/>
        </p15:threadingInfo>
      </p:ext>
      <p:ext uri="http://customooxmlschemas.google.com/">
        <go:slidesCustomData xmlns:go="http://customooxmlschemas.google.com/" commentPostId="AAAAb1DcRYY"/>
      </p:ext>
    </p:extLs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g13b47af6d37_0_8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" name="Google Shape;23;g13b47af6d37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" name="Google Shape;2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" name="Google Shape;3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4" name="Google Shape;64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8" name="Google Shape;7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8" name="Google Shape;12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7" name="Google Shape;167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12013fcdb50_0_1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9" name="Google Shape;199;g12013fcdb50_0_1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2">
  <p:cSld name="TITLE_2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">
  <p:cSld name="TITLE_1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g12013fcdb50_0_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" y="10"/>
            <a:ext cx="9143997" cy="5143490"/>
          </a:xfrm>
          <a:prstGeom prst="rect">
            <a:avLst/>
          </a:prstGeom>
          <a:noFill/>
          <a:ln>
            <a:noFill/>
          </a:ln>
          <a:effectLst>
            <a:outerShdw blurRad="271463" rotWithShape="0" algn="bl" dir="5220000" dist="133350">
              <a:srgbClr val="000000">
                <a:alpha val="29411"/>
              </a:srgbClr>
            </a:outerShdw>
          </a:effec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8480"/>
            <a:ext cx="9143997" cy="5143490"/>
          </a:xfrm>
          <a:prstGeom prst="rect">
            <a:avLst/>
          </a:prstGeom>
          <a:noFill/>
          <a:ln>
            <a:noFill/>
          </a:ln>
          <a:effectLst>
            <a:outerShdw blurRad="271463" rotWithShape="0" algn="bl" dir="5220000" dist="133350">
              <a:srgbClr val="000000">
                <a:alpha val="29411"/>
              </a:srgbClr>
            </a:outerShdw>
          </a:effec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 1">
  <p:cSld name="TITLE_1_1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g12013fcdb50_0_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3997" cy="5143490"/>
          </a:xfrm>
          <a:prstGeom prst="rect">
            <a:avLst/>
          </a:prstGeom>
          <a:noFill/>
          <a:ln>
            <a:noFill/>
          </a:ln>
          <a:effectLst>
            <a:outerShdw blurRad="271463" rotWithShape="0" algn="bl" dir="5220000" dist="133350">
              <a:srgbClr val="000000">
                <a:alpha val="29411"/>
              </a:srgbClr>
            </a:outerShdw>
          </a:effec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 1 1">
  <p:cSld name="TITLE_1_1_1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g12013fcdb50_0_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3997" cy="5143490"/>
          </a:xfrm>
          <a:prstGeom prst="rect">
            <a:avLst/>
          </a:prstGeom>
          <a:noFill/>
          <a:ln>
            <a:noFill/>
          </a:ln>
          <a:effectLst>
            <a:outerShdw blurRad="271463" rotWithShape="0" algn="bl" dir="5220000" dist="133350">
              <a:srgbClr val="000000">
                <a:alpha val="29411"/>
              </a:srgbClr>
            </a:outerShdw>
          </a:effec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 1 1 1">
  <p:cSld name="TITLE_1_1_1_1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g12013fcdb50_0_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3997" cy="5143490"/>
          </a:xfrm>
          <a:prstGeom prst="rect">
            <a:avLst/>
          </a:prstGeom>
          <a:noFill/>
          <a:ln>
            <a:noFill/>
          </a:ln>
          <a:effectLst>
            <a:outerShdw blurRad="271463" rotWithShape="0" algn="bl" dir="5220000" dist="133350">
              <a:srgbClr val="000000">
                <a:alpha val="29411"/>
              </a:srgbClr>
            </a:outerShdw>
          </a:effec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 1 1 1 1">
  <p:cSld name="TITLE_1_1_1_1_1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g12013fcdb50_0_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3997" cy="5143490"/>
          </a:xfrm>
          <a:prstGeom prst="rect">
            <a:avLst/>
          </a:prstGeom>
          <a:noFill/>
          <a:ln>
            <a:noFill/>
          </a:ln>
          <a:effectLst>
            <a:outerShdw blurRad="271463" rotWithShape="0" algn="bl" dir="5220000" dist="133350">
              <a:srgbClr val="000000">
                <a:alpha val="29411"/>
              </a:srgbClr>
            </a:outerShdw>
          </a:effectLst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" name="Google Shape;7;p9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9144003" cy="514349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comments" Target="../comments/comment1.xml"/><Relationship Id="rId4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oogle Shape;25;g13b47af6d37_0_8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0750" y="519213"/>
            <a:ext cx="7842499" cy="4105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Google Shape;30;p2"/>
          <p:cNvGraphicFramePr/>
          <p:nvPr/>
        </p:nvGraphicFramePr>
        <p:xfrm>
          <a:off x="872567" y="39401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{DA8C0537-517C-4E18-A74F-354EE9C97710}</a:tableStyleId>
              </a:tblPr>
              <a:tblGrid>
                <a:gridCol w="1500725"/>
                <a:gridCol w="1966050"/>
                <a:gridCol w="1966050"/>
                <a:gridCol w="1966050"/>
              </a:tblGrid>
              <a:tr h="3657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t/>
                      </a:r>
                      <a:endParaRPr b="1" sz="2400" u="none" cap="none" strike="noStrike"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0" marB="0" marR="0" marL="0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100" u="none" cap="none" strike="noStrike">
                          <a:solidFill>
                            <a:srgbClr val="F4BA4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Yellow</a:t>
                      </a:r>
                      <a:endParaRPr b="1" sz="1100" u="none" cap="none" strike="noStrike">
                        <a:solidFill>
                          <a:srgbClr val="F4BA4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0" marB="0" marR="0" marL="0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100" u="none" cap="none" strike="noStrike">
                          <a:solidFill>
                            <a:srgbClr val="EE8039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Orange</a:t>
                      </a:r>
                      <a:endParaRPr b="1" sz="1100" u="none" cap="none" strike="noStrike">
                        <a:solidFill>
                          <a:srgbClr val="EE8039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0" marB="0" marR="0" marL="0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100" u="none" cap="none" strike="noStrike">
                          <a:solidFill>
                            <a:srgbClr val="B452F6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Purple</a:t>
                      </a:r>
                      <a:endParaRPr b="1" sz="1100" u="none" cap="none" strike="noStrike">
                        <a:solidFill>
                          <a:srgbClr val="5BC79D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0" marB="0" marR="0" marL="0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  <a:tr h="1994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100" u="none" cap="none" strike="noStrike">
                          <a:solidFill>
                            <a:srgbClr val="09254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Description</a:t>
                      </a:r>
                      <a:br>
                        <a:rPr b="1" lang="en" sz="1100" u="none" cap="none" strike="noStrike">
                          <a:solidFill>
                            <a:srgbClr val="09254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</a:br>
                      <a:r>
                        <a:rPr i="1" lang="en" sz="1000" u="none" cap="none" strike="noStrike">
                          <a:solidFill>
                            <a:srgbClr val="092540"/>
                          </a:solidFill>
                          <a:latin typeface="DM Sans Medium"/>
                          <a:ea typeface="DM Sans Medium"/>
                          <a:cs typeface="DM Sans Medium"/>
                          <a:sym typeface="DM Sans Medium"/>
                        </a:rPr>
                        <a:t>How we use our color</a:t>
                      </a:r>
                      <a:endParaRPr i="1" sz="1000" u="none" cap="none" strike="noStrike">
                        <a:solidFill>
                          <a:srgbClr val="092540"/>
                        </a:solidFill>
                        <a:latin typeface="DM Sans Medium"/>
                        <a:ea typeface="DM Sans Medium"/>
                        <a:cs typeface="DM Sans Medium"/>
                        <a:sym typeface="DM Sans Medium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i="1" lang="en" sz="1000" u="none" cap="none" strike="noStrike">
                          <a:solidFill>
                            <a:srgbClr val="092540"/>
                          </a:solidFill>
                          <a:latin typeface="DM Sans Medium"/>
                          <a:ea typeface="DM Sans Medium"/>
                          <a:cs typeface="DM Sans Medium"/>
                          <a:sym typeface="DM Sans Medium"/>
                        </a:rPr>
                        <a:t>code </a:t>
                      </a:r>
                      <a:endParaRPr i="1" sz="1000" u="none" cap="none" strike="noStrike">
                        <a:solidFill>
                          <a:srgbClr val="092540"/>
                        </a:solidFill>
                        <a:latin typeface="DM Sans Medium"/>
                        <a:ea typeface="DM Sans Medium"/>
                        <a:cs typeface="DM Sans Medium"/>
                        <a:sym typeface="DM Sans Medium"/>
                      </a:endParaRPr>
                    </a:p>
                  </a:txBody>
                  <a:tcPr marT="182875" marB="0" marR="0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7F7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1100" u="none" cap="none" strike="noStrike">
                          <a:solidFill>
                            <a:srgbClr val="09254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For </a:t>
                      </a:r>
                      <a:r>
                        <a:rPr b="1" lang="en" sz="1100" u="none" cap="none" strike="noStrike">
                          <a:solidFill>
                            <a:srgbClr val="09254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holidays</a:t>
                      </a:r>
                      <a:r>
                        <a:rPr lang="en" sz="1100" u="none" cap="none" strike="noStrike">
                          <a:solidFill>
                            <a:srgbClr val="09254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, both religious and otherwise, and for </a:t>
                      </a:r>
                      <a:r>
                        <a:rPr b="1" lang="en" sz="1100" u="none" cap="none" strike="noStrike">
                          <a:solidFill>
                            <a:srgbClr val="09254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important days of recognition</a:t>
                      </a:r>
                      <a:r>
                        <a:rPr lang="en" sz="1100" u="none" cap="none" strike="noStrike">
                          <a:solidFill>
                            <a:srgbClr val="09254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,</a:t>
                      </a:r>
                      <a:r>
                        <a:rPr b="1" lang="en" sz="1100" u="none" cap="none" strike="noStrike">
                          <a:solidFill>
                            <a:srgbClr val="09254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 </a:t>
                      </a:r>
                      <a:r>
                        <a:rPr lang="en" sz="1100" u="none" cap="none" strike="noStrike">
                          <a:solidFill>
                            <a:srgbClr val="09254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such as Indigenous Peoples’ Day.</a:t>
                      </a:r>
                      <a:endParaRPr sz="1100" u="none" cap="none" strike="noStrike">
                        <a:solidFill>
                          <a:srgbClr val="09254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0" lvl="0" marL="0" marR="0" rtl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rgbClr val="09254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0" lvl="0" marL="0" marR="0" rtl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rgbClr val="09254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82875" marB="0" marR="182875" marL="18287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7F7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solidFill>
                            <a:srgbClr val="09254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For </a:t>
                      </a:r>
                      <a:r>
                        <a:rPr b="1" lang="en" sz="1100">
                          <a:solidFill>
                            <a:srgbClr val="09254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sales</a:t>
                      </a:r>
                      <a:r>
                        <a:rPr b="1" lang="en" sz="1100" u="none" cap="none" strike="noStrike">
                          <a:solidFill>
                            <a:srgbClr val="09254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 industry events </a:t>
                      </a:r>
                      <a:r>
                        <a:rPr lang="en" sz="1100" u="none" cap="none" strike="noStrike">
                          <a:solidFill>
                            <a:srgbClr val="09254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and conferences. </a:t>
                      </a:r>
                      <a:r>
                        <a:rPr b="1" lang="en" sz="1100" u="none" cap="none" strike="noStrike">
                          <a:solidFill>
                            <a:srgbClr val="09254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 </a:t>
                      </a:r>
                      <a:br>
                        <a:rPr lang="en" sz="1100" u="none" cap="none" strike="noStrike">
                          <a:solidFill>
                            <a:srgbClr val="09254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</a:br>
                      <a:endParaRPr sz="1100" u="none" cap="none" strike="noStrike">
                        <a:solidFill>
                          <a:srgbClr val="09254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0" lvl="0" marL="0" marR="0" rtl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solidFill>
                            <a:srgbClr val="09254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These events typically occur annually and offer important marketing and networking opportunities. </a:t>
                      </a:r>
                      <a:endParaRPr sz="1100" u="none" cap="none" strike="noStrike">
                        <a:solidFill>
                          <a:srgbClr val="09254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0" lvl="0" marL="0" marR="0" rtl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rgbClr val="09254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82875" marB="0" marR="182875" marL="18287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7F7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1100" u="none" cap="none" strike="noStrike">
                          <a:solidFill>
                            <a:srgbClr val="09254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For </a:t>
                      </a:r>
                      <a:r>
                        <a:rPr b="1" lang="en" sz="1100" u="none" cap="none" strike="noStrike">
                          <a:solidFill>
                            <a:srgbClr val="09254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seasonal marketing opportunities</a:t>
                      </a:r>
                      <a:r>
                        <a:rPr lang="en" sz="1100" u="none" cap="none" strike="noStrike">
                          <a:solidFill>
                            <a:srgbClr val="09254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 that occur regularly - including</a:t>
                      </a:r>
                      <a:r>
                        <a:rPr b="1" lang="en" sz="1100" u="none" cap="none" strike="noStrike">
                          <a:solidFill>
                            <a:srgbClr val="09254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 social media or unofficial holidays</a:t>
                      </a:r>
                      <a:r>
                        <a:rPr lang="en" sz="1100" u="none" cap="none" strike="noStrike">
                          <a:solidFill>
                            <a:srgbClr val="09254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. </a:t>
                      </a:r>
                      <a:endParaRPr sz="1100" u="none" cap="none" strike="noStrike">
                        <a:solidFill>
                          <a:srgbClr val="09254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0" lvl="0" marL="0" marR="0" rtl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rgbClr val="09254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0" lvl="0" marL="0" marR="0" rtl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rgbClr val="09254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0" lvl="0" marL="0" marR="0" rtl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rgbClr val="09254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82875" marB="0" marR="182875" marL="18287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7F7F8"/>
                    </a:solidFill>
                  </a:tcPr>
                </a:tc>
              </a:tr>
              <a:tr h="1994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100" u="none" cap="none" strike="noStrike">
                          <a:solidFill>
                            <a:srgbClr val="09254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Examples</a:t>
                      </a:r>
                      <a:endParaRPr b="1" sz="1100" u="none" cap="none" strike="noStrike">
                        <a:solidFill>
                          <a:srgbClr val="09254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100" u="none" cap="none" strike="noStrike">
                          <a:solidFill>
                            <a:srgbClr val="09254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of Use</a:t>
                      </a:r>
                      <a:endParaRPr b="1" sz="1100" u="none" cap="none" strike="noStrike">
                        <a:solidFill>
                          <a:srgbClr val="09254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182875" marB="0" marR="0" marL="18287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7F7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1100" u="none" cap="none" strike="noStrike">
                          <a:solidFill>
                            <a:srgbClr val="09254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Christmas</a:t>
                      </a:r>
                      <a:endParaRPr sz="1100" u="none" cap="none" strike="noStrike">
                        <a:solidFill>
                          <a:srgbClr val="09254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0" lvl="0" marL="0" marR="0" rtl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1100" u="none" cap="none" strike="noStrike">
                          <a:solidFill>
                            <a:srgbClr val="09254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Eid al-Adha</a:t>
                      </a:r>
                      <a:endParaRPr sz="1100" u="none" cap="none" strike="noStrike">
                        <a:solidFill>
                          <a:srgbClr val="09254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0" lvl="0" marL="0" marR="0" rtl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1100" u="none" cap="none" strike="noStrike">
                          <a:solidFill>
                            <a:srgbClr val="09254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Labor Day</a:t>
                      </a:r>
                      <a:endParaRPr sz="1100" u="none" cap="none" strike="noStrike">
                        <a:solidFill>
                          <a:srgbClr val="09254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0" lvl="0" marL="0" marR="0" rtl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1100" u="none" cap="none" strike="noStrike">
                          <a:solidFill>
                            <a:srgbClr val="09254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Rosh Hashanah </a:t>
                      </a:r>
                      <a:br>
                        <a:rPr lang="en" sz="1100" u="none" cap="none" strike="noStrike">
                          <a:solidFill>
                            <a:srgbClr val="09254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</a:br>
                      <a:r>
                        <a:rPr lang="en" sz="1100" u="none" cap="none" strike="noStrike">
                          <a:solidFill>
                            <a:srgbClr val="09254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Diwali</a:t>
                      </a:r>
                      <a:endParaRPr sz="1100" u="none" cap="none" strike="noStrike">
                        <a:solidFill>
                          <a:srgbClr val="09254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0" lvl="0" marL="0" marR="0" rtl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1100" u="none" cap="none" strike="noStrike">
                          <a:solidFill>
                            <a:srgbClr val="09254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Halloween </a:t>
                      </a:r>
                      <a:endParaRPr sz="1100" u="none" cap="none" strike="noStrike">
                        <a:solidFill>
                          <a:srgbClr val="09254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0" lvl="0" marL="0" marR="0" rtl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1100" u="none" cap="none" strike="noStrike">
                          <a:solidFill>
                            <a:srgbClr val="09254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 </a:t>
                      </a:r>
                      <a:endParaRPr sz="1100" u="none" cap="none" strike="noStrike">
                        <a:solidFill>
                          <a:srgbClr val="09254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0" lvl="0" marL="0" marR="0" rtl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rgbClr val="09254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0" lvl="0" marL="0" marR="0" rtl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rgbClr val="09254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82875" marB="0" marR="182875" marL="18287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7F7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solidFill>
                            <a:srgbClr val="09254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DMEXCO</a:t>
                      </a:r>
                      <a:endParaRPr sz="1100">
                        <a:solidFill>
                          <a:srgbClr val="09254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0" lvl="0" marL="0" rtl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solidFill>
                            <a:srgbClr val="09254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OutBound</a:t>
                      </a:r>
                      <a:endParaRPr sz="1100">
                        <a:solidFill>
                          <a:srgbClr val="09254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0" lvl="0" marL="0" rtl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solidFill>
                            <a:srgbClr val="09254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Inbound </a:t>
                      </a:r>
                      <a:endParaRPr sz="1100">
                        <a:solidFill>
                          <a:srgbClr val="09254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0" lvl="0" marL="0" rtl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solidFill>
                            <a:srgbClr val="09254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One-to-One Biarritz</a:t>
                      </a:r>
                      <a:endParaRPr sz="1100">
                        <a:solidFill>
                          <a:srgbClr val="09254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0" lvl="0" marL="0" rtl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>
                        <a:solidFill>
                          <a:srgbClr val="09254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0" lvl="0" marL="0" marR="0" rtl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t/>
                      </a:r>
                      <a:endParaRPr sz="1100">
                        <a:solidFill>
                          <a:srgbClr val="09254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82875" marB="0" marR="182875" marL="18287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7F7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1100" u="none" cap="none" strike="noStrike">
                          <a:solidFill>
                            <a:srgbClr val="09254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Black Friday</a:t>
                      </a:r>
                      <a:endParaRPr sz="1100" u="none" cap="none" strike="noStrike">
                        <a:solidFill>
                          <a:srgbClr val="09254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0" lvl="0" marL="0" marR="0" rtl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1100" u="none" cap="none" strike="noStrike">
                          <a:solidFill>
                            <a:srgbClr val="09254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International Beer Day</a:t>
                      </a:r>
                      <a:endParaRPr sz="1100" u="none" cap="none" strike="noStrike">
                        <a:solidFill>
                          <a:srgbClr val="09254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0" lvl="0" marL="0" marR="0" rtl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1100" u="none" cap="none" strike="noStrike">
                          <a:solidFill>
                            <a:srgbClr val="09254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Cyber Monday</a:t>
                      </a:r>
                      <a:endParaRPr sz="1100" u="none" cap="none" strike="noStrike">
                        <a:solidFill>
                          <a:srgbClr val="09254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0" lvl="0" marL="0" marR="0" rtl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rgbClr val="09254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0" lvl="0" marL="0" marR="0" rtl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rgbClr val="09254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82875" marB="0" marR="182875" marL="18287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7F7F8"/>
                    </a:solidFill>
                  </a:tcPr>
                </a:tc>
              </a:tr>
            </a:tbl>
          </a:graphicData>
        </a:graphic>
      </p:graphicFrame>
      <p:sp>
        <p:nvSpPr>
          <p:cNvPr id="31" name="Google Shape;31;p2"/>
          <p:cNvSpPr txBox="1"/>
          <p:nvPr/>
        </p:nvSpPr>
        <p:spPr>
          <a:xfrm>
            <a:off x="1157251" y="394025"/>
            <a:ext cx="10572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" sz="11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Color Code</a:t>
            </a:r>
            <a:endParaRPr b="1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3"/>
          <p:cNvSpPr txBox="1"/>
          <p:nvPr/>
        </p:nvSpPr>
        <p:spPr>
          <a:xfrm>
            <a:off x="3657115" y="1445220"/>
            <a:ext cx="6855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b="0" i="0" lang="en" sz="500" u="none" cap="none" strike="noStrike">
                <a:solidFill>
                  <a:srgbClr val="666666"/>
                </a:solidFill>
                <a:latin typeface="DM Sans"/>
                <a:ea typeface="DM Sans"/>
                <a:cs typeface="DM Sans"/>
                <a:sym typeface="DM Sans"/>
              </a:rPr>
              <a:t>Canada Day</a:t>
            </a:r>
            <a:endParaRPr b="0" i="0" sz="500" u="none" cap="none" strike="noStrike">
              <a:solidFill>
                <a:srgbClr val="666666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rgbClr val="666666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b="0" i="0" lang="en" sz="500" u="none" cap="none" strike="noStrike">
                <a:solidFill>
                  <a:srgbClr val="666666"/>
                </a:solidFill>
                <a:latin typeface="DM Sans"/>
                <a:ea typeface="DM Sans"/>
                <a:cs typeface="DM Sans"/>
                <a:sym typeface="DM Sans"/>
              </a:rPr>
              <a:t>Tour de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b="0" i="0" lang="en" sz="500" u="none" cap="none" strike="noStrike">
                <a:solidFill>
                  <a:srgbClr val="666666"/>
                </a:solidFill>
                <a:latin typeface="DM Sans"/>
                <a:ea typeface="DM Sans"/>
                <a:cs typeface="DM Sans"/>
                <a:sym typeface="DM Sans"/>
              </a:rPr>
              <a:t>France begins</a:t>
            </a:r>
            <a:endParaRPr b="0" i="0" sz="500" u="none" cap="none" strike="noStrike">
              <a:solidFill>
                <a:srgbClr val="666666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7" name="Google Shape;37;p3"/>
          <p:cNvSpPr txBox="1"/>
          <p:nvPr/>
        </p:nvSpPr>
        <p:spPr>
          <a:xfrm>
            <a:off x="1370890" y="2007493"/>
            <a:ext cx="6855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b="0" i="0" lang="en" sz="500" u="none" cap="none" strike="noStrike">
                <a:solidFill>
                  <a:srgbClr val="666666"/>
                </a:solidFill>
                <a:latin typeface="DM Sans"/>
                <a:ea typeface="DM Sans"/>
                <a:cs typeface="DM Sans"/>
                <a:sym typeface="DM Sans"/>
              </a:rPr>
              <a:t>Independence Day (U.S.)</a:t>
            </a:r>
            <a:endParaRPr b="0" i="0" sz="500" u="none" cap="none" strike="noStrike">
              <a:solidFill>
                <a:srgbClr val="666666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8" name="Google Shape;38;p3"/>
          <p:cNvSpPr txBox="1"/>
          <p:nvPr/>
        </p:nvSpPr>
        <p:spPr>
          <a:xfrm>
            <a:off x="4241195" y="1984290"/>
            <a:ext cx="7389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b="0" i="0" lang="en" sz="500" u="none" cap="none" strike="noStrike">
                <a:solidFill>
                  <a:srgbClr val="666666"/>
                </a:solidFill>
                <a:latin typeface="DM Sans"/>
                <a:ea typeface="DM Sans"/>
                <a:cs typeface="DM Sans"/>
                <a:sym typeface="DM Sans"/>
              </a:rPr>
              <a:t>Eid al-Adha </a:t>
            </a:r>
            <a:endParaRPr b="0" i="0" sz="500" u="none" cap="none" strike="noStrike">
              <a:solidFill>
                <a:srgbClr val="666666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b="0" i="0" lang="en" sz="500" u="none" cap="none" strike="noStrike">
                <a:solidFill>
                  <a:srgbClr val="666666"/>
                </a:solidFill>
                <a:latin typeface="DM Sans"/>
                <a:ea typeface="DM Sans"/>
                <a:cs typeface="DM Sans"/>
                <a:sym typeface="DM Sans"/>
              </a:rPr>
              <a:t>begins</a:t>
            </a:r>
            <a:endParaRPr b="0" i="0" sz="500" u="none" cap="none" strike="noStrike">
              <a:solidFill>
                <a:srgbClr val="666666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9" name="Google Shape;39;p3"/>
          <p:cNvSpPr txBox="1"/>
          <p:nvPr/>
        </p:nvSpPr>
        <p:spPr>
          <a:xfrm>
            <a:off x="1997442" y="2467784"/>
            <a:ext cx="6855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b="0" i="0" lang="en" sz="500" u="none" cap="none" strike="noStrike">
                <a:solidFill>
                  <a:srgbClr val="666666"/>
                </a:solidFill>
                <a:latin typeface="DM Sans"/>
                <a:ea typeface="DM Sans"/>
                <a:cs typeface="DM Sans"/>
                <a:sym typeface="DM Sans"/>
              </a:rPr>
              <a:t>Prime Day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rgbClr val="666666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rgbClr val="666666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40" name="Google Shape;40;p3"/>
          <p:cNvSpPr txBox="1"/>
          <p:nvPr/>
        </p:nvSpPr>
        <p:spPr>
          <a:xfrm>
            <a:off x="2552564" y="2473621"/>
            <a:ext cx="6855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b="0" i="0" lang="en" sz="500" u="none" cap="none" strike="noStrike">
                <a:solidFill>
                  <a:srgbClr val="666666"/>
                </a:solidFill>
                <a:latin typeface="DM Sans"/>
                <a:ea typeface="DM Sans"/>
                <a:cs typeface="DM Sans"/>
                <a:sym typeface="DM Sans"/>
              </a:rPr>
              <a:t>Prime Day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rgbClr val="666666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b="0" i="0" lang="en" sz="500" u="none" cap="none" strike="noStrike">
                <a:solidFill>
                  <a:srgbClr val="666666"/>
                </a:solidFill>
                <a:latin typeface="DM Sans"/>
                <a:ea typeface="DM Sans"/>
                <a:cs typeface="DM Sans"/>
                <a:sym typeface="DM Sans"/>
              </a:rPr>
              <a:t>Eid al-Adha </a:t>
            </a:r>
            <a:endParaRPr b="0" i="0" sz="500" u="none" cap="none" strike="noStrike">
              <a:solidFill>
                <a:srgbClr val="666666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b="0" i="0" lang="en" sz="500" u="none" cap="none" strike="noStrike">
                <a:solidFill>
                  <a:srgbClr val="666666"/>
                </a:solidFill>
                <a:latin typeface="DM Sans"/>
                <a:ea typeface="DM Sans"/>
                <a:cs typeface="DM Sans"/>
                <a:sym typeface="DM Sans"/>
              </a:rPr>
              <a:t>ends</a:t>
            </a:r>
            <a:endParaRPr b="0" i="0" sz="500" u="none" cap="none" strike="noStrike">
              <a:solidFill>
                <a:srgbClr val="666666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41" name="Google Shape;41;p3"/>
          <p:cNvSpPr txBox="1"/>
          <p:nvPr/>
        </p:nvSpPr>
        <p:spPr>
          <a:xfrm>
            <a:off x="814013" y="2984593"/>
            <a:ext cx="685500" cy="3385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b="0" i="0" lang="en" sz="500" u="none" cap="none" strike="noStrike">
                <a:solidFill>
                  <a:srgbClr val="666666"/>
                </a:solidFill>
                <a:latin typeface="DM Sans"/>
                <a:ea typeface="DM Sans"/>
                <a:cs typeface="DM Sans"/>
                <a:sym typeface="DM Sans"/>
              </a:rPr>
              <a:t>World Emoji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b="0" i="0" lang="en" sz="500" u="none" cap="none" strike="noStrike">
                <a:solidFill>
                  <a:srgbClr val="666666"/>
                </a:solidFill>
                <a:latin typeface="DM Sans"/>
                <a:ea typeface="DM Sans"/>
                <a:cs typeface="DM Sans"/>
                <a:sym typeface="DM Sans"/>
              </a:rPr>
              <a:t>Day</a:t>
            </a:r>
            <a:endParaRPr b="0" i="0" sz="500" u="none" cap="none" strike="noStrike">
              <a:solidFill>
                <a:srgbClr val="666666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42" name="Google Shape;42;p3"/>
          <p:cNvSpPr txBox="1"/>
          <p:nvPr/>
        </p:nvSpPr>
        <p:spPr>
          <a:xfrm>
            <a:off x="847881" y="3450384"/>
            <a:ext cx="6855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b="0" i="0" lang="en" sz="500" u="none" cap="none" strike="noStrike">
                <a:solidFill>
                  <a:srgbClr val="666666"/>
                </a:solidFill>
                <a:latin typeface="DM Sans"/>
                <a:ea typeface="DM Sans"/>
                <a:cs typeface="DM Sans"/>
                <a:sym typeface="DM Sans"/>
              </a:rPr>
              <a:t>Tour de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b="0" i="0" lang="en" sz="500" u="none" cap="none" strike="noStrike">
                <a:solidFill>
                  <a:srgbClr val="666666"/>
                </a:solidFill>
                <a:latin typeface="DM Sans"/>
                <a:ea typeface="DM Sans"/>
                <a:cs typeface="DM Sans"/>
                <a:sym typeface="DM Sans"/>
              </a:rPr>
              <a:t>France ends</a:t>
            </a:r>
            <a:endParaRPr b="0" i="0" sz="500" u="none" cap="none" strike="noStrike">
              <a:solidFill>
                <a:srgbClr val="666666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43" name="Google Shape;43;p3"/>
          <p:cNvSpPr txBox="1"/>
          <p:nvPr/>
        </p:nvSpPr>
        <p:spPr>
          <a:xfrm>
            <a:off x="832675" y="4377961"/>
            <a:ext cx="635700" cy="2615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b="0" i="0" lang="en" sz="500" u="none" cap="none" strike="noStrike">
                <a:solidFill>
                  <a:srgbClr val="666666"/>
                </a:solidFill>
                <a:latin typeface="DM Sans"/>
                <a:ea typeface="DM Sans"/>
                <a:cs typeface="DM Sans"/>
                <a:sym typeface="DM Sans"/>
              </a:rPr>
              <a:t>Holidays</a:t>
            </a:r>
            <a:endParaRPr b="0" i="0" sz="500" u="none" cap="none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3"/>
          <p:cNvSpPr txBox="1"/>
          <p:nvPr/>
        </p:nvSpPr>
        <p:spPr>
          <a:xfrm>
            <a:off x="1359686" y="4377953"/>
            <a:ext cx="754909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b="0" i="0" lang="en" sz="500" u="none" cap="none" strike="noStrike">
                <a:solidFill>
                  <a:srgbClr val="666666"/>
                </a:solidFill>
                <a:latin typeface="DM Sans"/>
                <a:ea typeface="DM Sans"/>
                <a:cs typeface="DM Sans"/>
                <a:sym typeface="DM Sans"/>
              </a:rPr>
              <a:t>Industry events</a:t>
            </a:r>
            <a:endParaRPr b="0" i="0" sz="500" u="none" cap="none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p3"/>
          <p:cNvSpPr txBox="1"/>
          <p:nvPr/>
        </p:nvSpPr>
        <p:spPr>
          <a:xfrm>
            <a:off x="2007993" y="4377950"/>
            <a:ext cx="946873" cy="2615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b="0" i="0" lang="en" sz="5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Seasonal opportunities</a:t>
            </a:r>
            <a:endParaRPr b="0" i="0" sz="500" u="none" cap="none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3"/>
          <p:cNvSpPr/>
          <p:nvPr/>
        </p:nvSpPr>
        <p:spPr>
          <a:xfrm>
            <a:off x="801437" y="4471084"/>
            <a:ext cx="84300" cy="84300"/>
          </a:xfrm>
          <a:prstGeom prst="ellipse">
            <a:avLst/>
          </a:prstGeom>
          <a:solidFill>
            <a:srgbClr val="F4BA40"/>
          </a:solidFill>
          <a:ln>
            <a:noFill/>
          </a:ln>
          <a:effectLst>
            <a:outerShdw blurRad="271463" rotWithShape="0" algn="bl" dir="5220000" dist="133350">
              <a:srgbClr val="000000">
                <a:alpha val="2941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3"/>
          <p:cNvSpPr/>
          <p:nvPr/>
        </p:nvSpPr>
        <p:spPr>
          <a:xfrm>
            <a:off x="1296724" y="4466611"/>
            <a:ext cx="84300" cy="84300"/>
          </a:xfrm>
          <a:prstGeom prst="ellipse">
            <a:avLst/>
          </a:prstGeom>
          <a:solidFill>
            <a:srgbClr val="EE8039"/>
          </a:solidFill>
          <a:ln>
            <a:noFill/>
          </a:ln>
          <a:effectLst>
            <a:outerShdw blurRad="271463" rotWithShape="0" algn="bl" dir="5220000" dist="133350">
              <a:srgbClr val="000000">
                <a:alpha val="2941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3"/>
          <p:cNvSpPr/>
          <p:nvPr/>
        </p:nvSpPr>
        <p:spPr>
          <a:xfrm>
            <a:off x="1969633" y="4466611"/>
            <a:ext cx="76636" cy="84300"/>
          </a:xfrm>
          <a:prstGeom prst="ellipse">
            <a:avLst/>
          </a:prstGeom>
          <a:solidFill>
            <a:srgbClr val="B452F6"/>
          </a:solidFill>
          <a:ln>
            <a:noFill/>
          </a:ln>
          <a:effectLst>
            <a:outerShdw blurRad="271463" rotWithShape="0" algn="bl" dir="5220000" dist="133350">
              <a:srgbClr val="000000">
                <a:alpha val="2941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3"/>
          <p:cNvSpPr/>
          <p:nvPr/>
        </p:nvSpPr>
        <p:spPr>
          <a:xfrm>
            <a:off x="1357750" y="2100601"/>
            <a:ext cx="84300" cy="84300"/>
          </a:xfrm>
          <a:prstGeom prst="ellipse">
            <a:avLst/>
          </a:prstGeom>
          <a:solidFill>
            <a:srgbClr val="F4BA40"/>
          </a:solidFill>
          <a:ln>
            <a:noFill/>
          </a:ln>
          <a:effectLst>
            <a:outerShdw blurRad="271463" rotWithShape="0" algn="bl" dir="5220000" dist="133350">
              <a:srgbClr val="000000">
                <a:alpha val="2941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3"/>
          <p:cNvSpPr/>
          <p:nvPr/>
        </p:nvSpPr>
        <p:spPr>
          <a:xfrm>
            <a:off x="4227255" y="2077959"/>
            <a:ext cx="84300" cy="84300"/>
          </a:xfrm>
          <a:prstGeom prst="ellipse">
            <a:avLst/>
          </a:prstGeom>
          <a:solidFill>
            <a:srgbClr val="F4BA40"/>
          </a:solidFill>
          <a:ln>
            <a:noFill/>
          </a:ln>
          <a:effectLst>
            <a:outerShdw blurRad="271463" rotWithShape="0" algn="bl" dir="5220000" dist="133350">
              <a:srgbClr val="000000">
                <a:alpha val="2941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3"/>
          <p:cNvSpPr/>
          <p:nvPr/>
        </p:nvSpPr>
        <p:spPr>
          <a:xfrm>
            <a:off x="3650074" y="1531858"/>
            <a:ext cx="84300" cy="84300"/>
          </a:xfrm>
          <a:prstGeom prst="ellipse">
            <a:avLst/>
          </a:prstGeom>
          <a:solidFill>
            <a:srgbClr val="F4BA40"/>
          </a:solidFill>
          <a:ln>
            <a:noFill/>
          </a:ln>
          <a:effectLst>
            <a:outerShdw blurRad="271463" rotWithShape="0" algn="bl" dir="5220000" dist="133350">
              <a:srgbClr val="000000">
                <a:alpha val="2941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3"/>
          <p:cNvSpPr/>
          <p:nvPr/>
        </p:nvSpPr>
        <p:spPr>
          <a:xfrm>
            <a:off x="3650074" y="1686732"/>
            <a:ext cx="84300" cy="84300"/>
          </a:xfrm>
          <a:prstGeom prst="ellipse">
            <a:avLst/>
          </a:prstGeom>
          <a:solidFill>
            <a:srgbClr val="B452F6"/>
          </a:solidFill>
          <a:ln>
            <a:noFill/>
          </a:ln>
          <a:effectLst>
            <a:outerShdw blurRad="271463" rotWithShape="0" algn="bl" dir="5220000" dist="133350">
              <a:srgbClr val="000000">
                <a:alpha val="2941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3"/>
          <p:cNvSpPr/>
          <p:nvPr/>
        </p:nvSpPr>
        <p:spPr>
          <a:xfrm>
            <a:off x="2500751" y="2727136"/>
            <a:ext cx="84300" cy="84300"/>
          </a:xfrm>
          <a:prstGeom prst="ellipse">
            <a:avLst/>
          </a:prstGeom>
          <a:solidFill>
            <a:srgbClr val="F4BA40"/>
          </a:solidFill>
          <a:ln>
            <a:noFill/>
          </a:ln>
          <a:effectLst>
            <a:outerShdw blurRad="271463" rotWithShape="0" algn="bl" dir="5220000" dist="133350">
              <a:srgbClr val="000000">
                <a:alpha val="2941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3"/>
          <p:cNvSpPr/>
          <p:nvPr/>
        </p:nvSpPr>
        <p:spPr>
          <a:xfrm>
            <a:off x="1956369" y="2553137"/>
            <a:ext cx="84300" cy="84300"/>
          </a:xfrm>
          <a:prstGeom prst="ellipse">
            <a:avLst/>
          </a:prstGeom>
          <a:solidFill>
            <a:srgbClr val="B452F6"/>
          </a:solidFill>
          <a:ln>
            <a:noFill/>
          </a:ln>
          <a:effectLst>
            <a:outerShdw blurRad="271463" rotWithShape="0" algn="bl" dir="5220000" dist="133350">
              <a:srgbClr val="000000">
                <a:alpha val="2941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3"/>
          <p:cNvSpPr/>
          <p:nvPr/>
        </p:nvSpPr>
        <p:spPr>
          <a:xfrm>
            <a:off x="2506703" y="2553136"/>
            <a:ext cx="84300" cy="84300"/>
          </a:xfrm>
          <a:prstGeom prst="ellipse">
            <a:avLst/>
          </a:prstGeom>
          <a:solidFill>
            <a:srgbClr val="B452F6"/>
          </a:solidFill>
          <a:ln>
            <a:noFill/>
          </a:ln>
          <a:effectLst>
            <a:outerShdw blurRad="271463" rotWithShape="0" algn="bl" dir="5220000" dist="133350">
              <a:srgbClr val="000000">
                <a:alpha val="2941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3"/>
          <p:cNvSpPr/>
          <p:nvPr/>
        </p:nvSpPr>
        <p:spPr>
          <a:xfrm>
            <a:off x="814329" y="3569148"/>
            <a:ext cx="84300" cy="84300"/>
          </a:xfrm>
          <a:prstGeom prst="ellipse">
            <a:avLst/>
          </a:prstGeom>
          <a:solidFill>
            <a:srgbClr val="B452F6"/>
          </a:solidFill>
          <a:ln>
            <a:noFill/>
          </a:ln>
          <a:effectLst>
            <a:outerShdw blurRad="271463" rotWithShape="0" algn="bl" dir="5220000" dist="133350">
              <a:srgbClr val="000000">
                <a:alpha val="2941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3"/>
          <p:cNvSpPr/>
          <p:nvPr/>
        </p:nvSpPr>
        <p:spPr>
          <a:xfrm>
            <a:off x="790525" y="3093701"/>
            <a:ext cx="84300" cy="84300"/>
          </a:xfrm>
          <a:prstGeom prst="ellipse">
            <a:avLst/>
          </a:prstGeom>
          <a:solidFill>
            <a:srgbClr val="B452F6"/>
          </a:solidFill>
          <a:ln>
            <a:noFill/>
          </a:ln>
          <a:effectLst>
            <a:outerShdw blurRad="271463" rotWithShape="0" algn="bl" dir="5220000" dist="133350">
              <a:srgbClr val="000000">
                <a:alpha val="2941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3"/>
          <p:cNvSpPr txBox="1"/>
          <p:nvPr/>
        </p:nvSpPr>
        <p:spPr>
          <a:xfrm>
            <a:off x="1370908" y="2641674"/>
            <a:ext cx="6855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lang="en" sz="500">
                <a:solidFill>
                  <a:srgbClr val="666666"/>
                </a:solidFill>
                <a:latin typeface="DM Sans"/>
                <a:ea typeface="DM Sans"/>
                <a:cs typeface="DM Sans"/>
                <a:sym typeface="DM Sans"/>
              </a:rPr>
              <a:t> Techspo</a:t>
            </a:r>
            <a:endParaRPr sz="500">
              <a:solidFill>
                <a:srgbClr val="666666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lang="en" sz="500">
                <a:solidFill>
                  <a:srgbClr val="666666"/>
                </a:solidFill>
                <a:latin typeface="DM Sans"/>
                <a:ea typeface="DM Sans"/>
                <a:cs typeface="DM Sans"/>
                <a:sym typeface="DM Sans"/>
              </a:rPr>
              <a:t> Los Angeles</a:t>
            </a:r>
            <a:endParaRPr sz="500">
              <a:solidFill>
                <a:srgbClr val="666666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59" name="Google Shape;59;p3"/>
          <p:cNvSpPr/>
          <p:nvPr/>
        </p:nvSpPr>
        <p:spPr>
          <a:xfrm>
            <a:off x="1370899" y="2730324"/>
            <a:ext cx="84300" cy="84300"/>
          </a:xfrm>
          <a:prstGeom prst="ellipse">
            <a:avLst/>
          </a:prstGeom>
          <a:solidFill>
            <a:srgbClr val="EE8039"/>
          </a:solidFill>
          <a:ln>
            <a:noFill/>
          </a:ln>
          <a:effectLst>
            <a:outerShdw blurRad="271463" rotWithShape="0" algn="bl" dir="5220000" dist="133350">
              <a:srgbClr val="000000">
                <a:alpha val="29409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3"/>
          <p:cNvSpPr txBox="1"/>
          <p:nvPr/>
        </p:nvSpPr>
        <p:spPr>
          <a:xfrm>
            <a:off x="1935933" y="2631924"/>
            <a:ext cx="6855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rPr lang="en" sz="500">
                <a:solidFill>
                  <a:srgbClr val="666666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" sz="500">
                <a:solidFill>
                  <a:srgbClr val="666666"/>
                </a:solidFill>
                <a:latin typeface="DM Sans"/>
                <a:ea typeface="DM Sans"/>
                <a:cs typeface="DM Sans"/>
                <a:sym typeface="DM Sans"/>
              </a:rPr>
              <a:t>Techspo</a:t>
            </a:r>
            <a:endParaRPr sz="500">
              <a:solidFill>
                <a:srgbClr val="666666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rPr lang="en" sz="500">
                <a:solidFill>
                  <a:srgbClr val="666666"/>
                </a:solidFill>
                <a:latin typeface="DM Sans"/>
                <a:ea typeface="DM Sans"/>
                <a:cs typeface="DM Sans"/>
                <a:sym typeface="DM Sans"/>
              </a:rPr>
              <a:t> Los Angeles</a:t>
            </a:r>
            <a:endParaRPr sz="500">
              <a:solidFill>
                <a:srgbClr val="666666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61" name="Google Shape;61;p3"/>
          <p:cNvSpPr/>
          <p:nvPr/>
        </p:nvSpPr>
        <p:spPr>
          <a:xfrm>
            <a:off x="1935924" y="2720574"/>
            <a:ext cx="84300" cy="84300"/>
          </a:xfrm>
          <a:prstGeom prst="ellipse">
            <a:avLst/>
          </a:prstGeom>
          <a:solidFill>
            <a:srgbClr val="EE8039"/>
          </a:solidFill>
          <a:ln>
            <a:noFill/>
          </a:ln>
          <a:effectLst>
            <a:outerShdw blurRad="271463" rotWithShape="0" algn="bl" dir="5220000" dist="133350">
              <a:srgbClr val="000000">
                <a:alpha val="29409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6"/>
          <p:cNvSpPr txBox="1"/>
          <p:nvPr/>
        </p:nvSpPr>
        <p:spPr>
          <a:xfrm>
            <a:off x="832675" y="4377961"/>
            <a:ext cx="635700" cy="2615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b="0" i="0" lang="en" sz="500" u="none" cap="none" strike="noStrike">
                <a:solidFill>
                  <a:srgbClr val="666666"/>
                </a:solidFill>
                <a:latin typeface="DM Sans"/>
                <a:ea typeface="DM Sans"/>
                <a:cs typeface="DM Sans"/>
                <a:sym typeface="DM Sans"/>
              </a:rPr>
              <a:t>Holidays</a:t>
            </a:r>
            <a:endParaRPr b="0" i="0" sz="500" u="none" cap="none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6"/>
          <p:cNvSpPr txBox="1"/>
          <p:nvPr/>
        </p:nvSpPr>
        <p:spPr>
          <a:xfrm>
            <a:off x="1359686" y="4377953"/>
            <a:ext cx="754909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b="0" i="0" lang="en" sz="500" u="none" cap="none" strike="noStrike">
                <a:solidFill>
                  <a:srgbClr val="666666"/>
                </a:solidFill>
                <a:latin typeface="DM Sans"/>
                <a:ea typeface="DM Sans"/>
                <a:cs typeface="DM Sans"/>
                <a:sym typeface="DM Sans"/>
              </a:rPr>
              <a:t>Industry events</a:t>
            </a:r>
            <a:endParaRPr b="0" i="0" sz="500" u="none" cap="none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6"/>
          <p:cNvSpPr txBox="1"/>
          <p:nvPr/>
        </p:nvSpPr>
        <p:spPr>
          <a:xfrm>
            <a:off x="2007993" y="4377950"/>
            <a:ext cx="946873" cy="2615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b="0" i="0" lang="en" sz="5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Seasonal opportunities</a:t>
            </a:r>
            <a:endParaRPr b="0" i="0" sz="500" u="none" cap="none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6"/>
          <p:cNvSpPr/>
          <p:nvPr/>
        </p:nvSpPr>
        <p:spPr>
          <a:xfrm>
            <a:off x="801437" y="4471084"/>
            <a:ext cx="84300" cy="84300"/>
          </a:xfrm>
          <a:prstGeom prst="ellipse">
            <a:avLst/>
          </a:prstGeom>
          <a:solidFill>
            <a:srgbClr val="F4BA40"/>
          </a:solidFill>
          <a:ln>
            <a:noFill/>
          </a:ln>
          <a:effectLst>
            <a:outerShdw blurRad="271463" rotWithShape="0" algn="bl" dir="5220000" dist="133350">
              <a:srgbClr val="000000">
                <a:alpha val="2941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6"/>
          <p:cNvSpPr/>
          <p:nvPr/>
        </p:nvSpPr>
        <p:spPr>
          <a:xfrm>
            <a:off x="1296724" y="4466611"/>
            <a:ext cx="84300" cy="84300"/>
          </a:xfrm>
          <a:prstGeom prst="ellipse">
            <a:avLst/>
          </a:prstGeom>
          <a:solidFill>
            <a:srgbClr val="EE8039"/>
          </a:solidFill>
          <a:ln>
            <a:noFill/>
          </a:ln>
          <a:effectLst>
            <a:outerShdw blurRad="271463" rotWithShape="0" algn="bl" dir="5220000" dist="133350">
              <a:srgbClr val="000000">
                <a:alpha val="2941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6"/>
          <p:cNvSpPr/>
          <p:nvPr/>
        </p:nvSpPr>
        <p:spPr>
          <a:xfrm>
            <a:off x="1969633" y="4466611"/>
            <a:ext cx="76636" cy="84300"/>
          </a:xfrm>
          <a:prstGeom prst="ellipse">
            <a:avLst/>
          </a:prstGeom>
          <a:solidFill>
            <a:srgbClr val="B452F6"/>
          </a:solidFill>
          <a:ln>
            <a:noFill/>
          </a:ln>
          <a:effectLst>
            <a:outerShdw blurRad="271463" rotWithShape="0" algn="bl" dir="5220000" dist="133350">
              <a:srgbClr val="000000">
                <a:alpha val="2941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6"/>
          <p:cNvSpPr txBox="1"/>
          <p:nvPr/>
        </p:nvSpPr>
        <p:spPr>
          <a:xfrm>
            <a:off x="3700586" y="1433030"/>
            <a:ext cx="6855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rgbClr val="666666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b="0" i="0" lang="en" sz="500" u="none" cap="none" strike="noStrike">
                <a:solidFill>
                  <a:srgbClr val="666666"/>
                </a:solidFill>
                <a:latin typeface="DM Sans"/>
                <a:ea typeface="DM Sans"/>
                <a:cs typeface="DM Sans"/>
                <a:sym typeface="DM Sans"/>
              </a:rPr>
              <a:t>International Beer Day</a:t>
            </a:r>
            <a:endParaRPr b="0" i="0" sz="500" u="none" cap="none" strike="noStrike">
              <a:solidFill>
                <a:srgbClr val="666666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73" name="Google Shape;73;p6"/>
          <p:cNvSpPr/>
          <p:nvPr/>
        </p:nvSpPr>
        <p:spPr>
          <a:xfrm>
            <a:off x="3700583" y="1617686"/>
            <a:ext cx="76500" cy="84300"/>
          </a:xfrm>
          <a:prstGeom prst="ellipse">
            <a:avLst/>
          </a:prstGeom>
          <a:solidFill>
            <a:srgbClr val="B452F6"/>
          </a:solidFill>
          <a:ln>
            <a:noFill/>
          </a:ln>
          <a:effectLst>
            <a:outerShdw blurRad="271463" rotWithShape="0" algn="bl" dir="5220000" dist="133350">
              <a:srgbClr val="000000">
                <a:alpha val="2941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6"/>
          <p:cNvSpPr txBox="1"/>
          <p:nvPr/>
        </p:nvSpPr>
        <p:spPr>
          <a:xfrm>
            <a:off x="2523490" y="2641975"/>
            <a:ext cx="6855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b="0" i="0" lang="en" sz="500" u="none" cap="none" strike="noStrike">
                <a:solidFill>
                  <a:srgbClr val="666666"/>
                </a:solidFill>
                <a:latin typeface="DM Sans"/>
                <a:ea typeface="DM Sans"/>
                <a:cs typeface="DM Sans"/>
                <a:sym typeface="DM Sans"/>
              </a:rPr>
              <a:t>National Nonprofit Day (U.S.)</a:t>
            </a:r>
            <a:endParaRPr b="0" i="0" sz="500" u="none" cap="none" strike="noStrike">
              <a:solidFill>
                <a:srgbClr val="666666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75" name="Google Shape;75;p6"/>
          <p:cNvSpPr/>
          <p:nvPr/>
        </p:nvSpPr>
        <p:spPr>
          <a:xfrm>
            <a:off x="2510733" y="2751286"/>
            <a:ext cx="76500" cy="84300"/>
          </a:xfrm>
          <a:prstGeom prst="ellipse">
            <a:avLst/>
          </a:prstGeom>
          <a:solidFill>
            <a:srgbClr val="B452F6"/>
          </a:solidFill>
          <a:ln>
            <a:noFill/>
          </a:ln>
          <a:effectLst>
            <a:outerShdw blurRad="271463" rotWithShape="0" algn="bl" dir="5220000" dist="133350">
              <a:srgbClr val="000000">
                <a:alpha val="2941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 rotWithShape="1">
          <a:blip r:embed="rId3">
            <a:alphaModFix/>
          </a:blip>
          <a:tile algn="tl" flip="none" tx="0" sx="100000" ty="0" sy="100000"/>
        </a:blip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4"/>
          <p:cNvSpPr txBox="1"/>
          <p:nvPr/>
        </p:nvSpPr>
        <p:spPr>
          <a:xfrm>
            <a:off x="832675" y="4377961"/>
            <a:ext cx="635700" cy="2615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b="0" i="0" lang="en" sz="500" u="none" cap="none" strike="noStrike">
                <a:solidFill>
                  <a:srgbClr val="666666"/>
                </a:solidFill>
                <a:latin typeface="DM Sans"/>
                <a:ea typeface="DM Sans"/>
                <a:cs typeface="DM Sans"/>
                <a:sym typeface="DM Sans"/>
              </a:rPr>
              <a:t>Holidays</a:t>
            </a:r>
            <a:endParaRPr b="0" i="0" sz="500" u="none" cap="none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4"/>
          <p:cNvSpPr txBox="1"/>
          <p:nvPr/>
        </p:nvSpPr>
        <p:spPr>
          <a:xfrm>
            <a:off x="1359686" y="4377953"/>
            <a:ext cx="754909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b="0" i="0" lang="en" sz="500" u="none" cap="none" strike="noStrike">
                <a:solidFill>
                  <a:srgbClr val="666666"/>
                </a:solidFill>
                <a:latin typeface="DM Sans"/>
                <a:ea typeface="DM Sans"/>
                <a:cs typeface="DM Sans"/>
                <a:sym typeface="DM Sans"/>
              </a:rPr>
              <a:t>Industry events</a:t>
            </a:r>
            <a:endParaRPr b="0" i="0" sz="500" u="none" cap="none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4"/>
          <p:cNvSpPr txBox="1"/>
          <p:nvPr/>
        </p:nvSpPr>
        <p:spPr>
          <a:xfrm>
            <a:off x="2007993" y="4377950"/>
            <a:ext cx="946873" cy="2615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b="0" i="0" lang="en" sz="5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Seasonal opportunities</a:t>
            </a:r>
            <a:endParaRPr b="0" i="0" sz="500" u="none" cap="none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4"/>
          <p:cNvSpPr/>
          <p:nvPr/>
        </p:nvSpPr>
        <p:spPr>
          <a:xfrm>
            <a:off x="801437" y="4471084"/>
            <a:ext cx="84300" cy="84300"/>
          </a:xfrm>
          <a:prstGeom prst="ellipse">
            <a:avLst/>
          </a:prstGeom>
          <a:solidFill>
            <a:srgbClr val="F4BA40"/>
          </a:solidFill>
          <a:ln>
            <a:noFill/>
          </a:ln>
          <a:effectLst>
            <a:outerShdw blurRad="271463" rotWithShape="0" algn="bl" dir="5220000" dist="133350">
              <a:srgbClr val="000000">
                <a:alpha val="2941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4"/>
          <p:cNvSpPr/>
          <p:nvPr/>
        </p:nvSpPr>
        <p:spPr>
          <a:xfrm>
            <a:off x="1296724" y="4466611"/>
            <a:ext cx="84300" cy="84300"/>
          </a:xfrm>
          <a:prstGeom prst="ellipse">
            <a:avLst/>
          </a:prstGeom>
          <a:solidFill>
            <a:srgbClr val="EE8039"/>
          </a:solidFill>
          <a:ln>
            <a:noFill/>
          </a:ln>
          <a:effectLst>
            <a:outerShdw blurRad="271463" rotWithShape="0" algn="bl" dir="5220000" dist="133350">
              <a:srgbClr val="000000">
                <a:alpha val="2941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4"/>
          <p:cNvSpPr/>
          <p:nvPr/>
        </p:nvSpPr>
        <p:spPr>
          <a:xfrm>
            <a:off x="1969633" y="4466611"/>
            <a:ext cx="76636" cy="84300"/>
          </a:xfrm>
          <a:prstGeom prst="ellipse">
            <a:avLst/>
          </a:prstGeom>
          <a:solidFill>
            <a:srgbClr val="B452F6"/>
          </a:solidFill>
          <a:ln>
            <a:noFill/>
          </a:ln>
          <a:effectLst>
            <a:outerShdw blurRad="271463" rotWithShape="0" algn="bl" dir="5220000" dist="133350">
              <a:srgbClr val="000000">
                <a:alpha val="2941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4"/>
          <p:cNvSpPr/>
          <p:nvPr/>
        </p:nvSpPr>
        <p:spPr>
          <a:xfrm>
            <a:off x="2521350" y="2192797"/>
            <a:ext cx="84300" cy="84300"/>
          </a:xfrm>
          <a:prstGeom prst="ellipse">
            <a:avLst/>
          </a:prstGeom>
          <a:solidFill>
            <a:srgbClr val="EE8039"/>
          </a:solidFill>
          <a:ln>
            <a:noFill/>
          </a:ln>
          <a:effectLst>
            <a:outerShdw blurRad="271463" rotWithShape="0" algn="bl" dir="5220000" dist="133350">
              <a:srgbClr val="000000">
                <a:alpha val="2941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4"/>
          <p:cNvSpPr txBox="1"/>
          <p:nvPr/>
        </p:nvSpPr>
        <p:spPr>
          <a:xfrm>
            <a:off x="1404849" y="2096774"/>
            <a:ext cx="6855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b="0" i="0" lang="en" sz="500" u="none" cap="none" strike="noStrike">
                <a:solidFill>
                  <a:srgbClr val="666666"/>
                </a:solidFill>
                <a:latin typeface="DM Sans"/>
                <a:ea typeface="DM Sans"/>
                <a:cs typeface="DM Sans"/>
                <a:sym typeface="DM Sans"/>
              </a:rPr>
              <a:t>Labor Day</a:t>
            </a:r>
            <a:endParaRPr b="0" i="0" sz="500" u="none" cap="none" strike="noStrike">
              <a:solidFill>
                <a:srgbClr val="666666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b="0" i="0" lang="en" sz="500" u="none" cap="none" strike="noStrike">
                <a:solidFill>
                  <a:srgbClr val="666666"/>
                </a:solidFill>
                <a:latin typeface="DM Sans"/>
                <a:ea typeface="DM Sans"/>
                <a:cs typeface="DM Sans"/>
                <a:sym typeface="DM Sans"/>
              </a:rPr>
              <a:t>(U.S.)</a:t>
            </a:r>
            <a:endParaRPr b="0" i="0" sz="500" u="none" cap="none" strike="noStrike">
              <a:solidFill>
                <a:srgbClr val="666666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88" name="Google Shape;88;p4"/>
          <p:cNvSpPr txBox="1"/>
          <p:nvPr/>
        </p:nvSpPr>
        <p:spPr>
          <a:xfrm>
            <a:off x="3140390" y="2302103"/>
            <a:ext cx="6855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b="0" i="0" lang="en" sz="500" u="none" cap="none" strike="noStrike">
                <a:solidFill>
                  <a:srgbClr val="666666"/>
                </a:solidFill>
                <a:latin typeface="DM Sans"/>
                <a:ea typeface="DM Sans"/>
                <a:cs typeface="DM Sans"/>
                <a:sym typeface="DM Sans"/>
              </a:rPr>
              <a:t>International Literacy Day</a:t>
            </a:r>
            <a:endParaRPr b="0" i="0" sz="500" u="none" cap="none" strike="noStrike">
              <a:solidFill>
                <a:srgbClr val="666666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89" name="Google Shape;89;p4"/>
          <p:cNvSpPr txBox="1"/>
          <p:nvPr/>
        </p:nvSpPr>
        <p:spPr>
          <a:xfrm>
            <a:off x="826394" y="3874496"/>
            <a:ext cx="6855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b="0" i="0" lang="en" sz="500" u="none" cap="none" strike="noStrike">
                <a:solidFill>
                  <a:srgbClr val="666666"/>
                </a:solidFill>
                <a:latin typeface="DM Sans"/>
                <a:ea typeface="DM Sans"/>
                <a:cs typeface="DM Sans"/>
                <a:sym typeface="DM Sans"/>
              </a:rPr>
              <a:t>Rosh </a:t>
            </a:r>
            <a:endParaRPr b="0" i="0" sz="500" u="none" cap="none" strike="noStrike">
              <a:solidFill>
                <a:srgbClr val="666666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b="0" i="0" lang="en" sz="500" u="none" cap="none" strike="noStrike">
                <a:solidFill>
                  <a:srgbClr val="666666"/>
                </a:solidFill>
                <a:latin typeface="DM Sans"/>
                <a:ea typeface="DM Sans"/>
                <a:cs typeface="DM Sans"/>
                <a:sym typeface="DM Sans"/>
              </a:rPr>
              <a:t>Hashanah</a:t>
            </a:r>
            <a:endParaRPr b="0" i="0" sz="500" u="none" cap="none" strike="noStrike">
              <a:solidFill>
                <a:srgbClr val="666666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90" name="Google Shape;90;p4"/>
          <p:cNvSpPr/>
          <p:nvPr/>
        </p:nvSpPr>
        <p:spPr>
          <a:xfrm>
            <a:off x="1381037" y="2192807"/>
            <a:ext cx="84300" cy="84300"/>
          </a:xfrm>
          <a:prstGeom prst="ellipse">
            <a:avLst/>
          </a:prstGeom>
          <a:solidFill>
            <a:srgbClr val="F4BA40"/>
          </a:solidFill>
          <a:ln>
            <a:noFill/>
          </a:ln>
          <a:effectLst>
            <a:outerShdw blurRad="271463" rotWithShape="0" algn="bl" dir="5220000" dist="133350">
              <a:srgbClr val="000000">
                <a:alpha val="2941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4"/>
          <p:cNvSpPr/>
          <p:nvPr/>
        </p:nvSpPr>
        <p:spPr>
          <a:xfrm>
            <a:off x="3107987" y="2435482"/>
            <a:ext cx="84300" cy="84300"/>
          </a:xfrm>
          <a:prstGeom prst="ellipse">
            <a:avLst/>
          </a:prstGeom>
          <a:solidFill>
            <a:srgbClr val="F4BA40"/>
          </a:solidFill>
          <a:ln>
            <a:noFill/>
          </a:ln>
          <a:effectLst>
            <a:outerShdw blurRad="271463" rotWithShape="0" algn="bl" dir="5220000" dist="133350">
              <a:srgbClr val="000000">
                <a:alpha val="2941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4"/>
          <p:cNvSpPr/>
          <p:nvPr/>
        </p:nvSpPr>
        <p:spPr>
          <a:xfrm>
            <a:off x="801437" y="3974209"/>
            <a:ext cx="84300" cy="84300"/>
          </a:xfrm>
          <a:prstGeom prst="ellipse">
            <a:avLst/>
          </a:prstGeom>
          <a:solidFill>
            <a:srgbClr val="F4BA40"/>
          </a:solidFill>
          <a:ln>
            <a:noFill/>
          </a:ln>
          <a:effectLst>
            <a:outerShdw blurRad="271463" rotWithShape="0" algn="bl" dir="5220000" dist="133350">
              <a:srgbClr val="000000">
                <a:alpha val="2941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4"/>
          <p:cNvSpPr txBox="1"/>
          <p:nvPr/>
        </p:nvSpPr>
        <p:spPr>
          <a:xfrm>
            <a:off x="1400763" y="3877371"/>
            <a:ext cx="6855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b="0" i="0" lang="en" sz="500" u="none" cap="none" strike="noStrike">
                <a:solidFill>
                  <a:srgbClr val="666666"/>
                </a:solidFill>
                <a:latin typeface="DM Sans"/>
                <a:ea typeface="DM Sans"/>
                <a:cs typeface="DM Sans"/>
                <a:sym typeface="DM Sans"/>
              </a:rPr>
              <a:t>Rosh </a:t>
            </a:r>
            <a:endParaRPr b="0" i="0" sz="500" u="none" cap="none" strike="noStrike">
              <a:solidFill>
                <a:srgbClr val="666666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b="0" i="0" lang="en" sz="500" u="none" cap="none" strike="noStrike">
                <a:solidFill>
                  <a:srgbClr val="666666"/>
                </a:solidFill>
                <a:latin typeface="DM Sans"/>
                <a:ea typeface="DM Sans"/>
                <a:cs typeface="DM Sans"/>
                <a:sym typeface="DM Sans"/>
              </a:rPr>
              <a:t>Hashanah</a:t>
            </a:r>
            <a:endParaRPr b="0" i="0" sz="500" u="none" cap="none" strike="noStrike">
              <a:solidFill>
                <a:srgbClr val="666666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94" name="Google Shape;94;p4"/>
          <p:cNvSpPr/>
          <p:nvPr/>
        </p:nvSpPr>
        <p:spPr>
          <a:xfrm>
            <a:off x="1381328" y="3977084"/>
            <a:ext cx="84300" cy="84300"/>
          </a:xfrm>
          <a:prstGeom prst="ellipse">
            <a:avLst/>
          </a:prstGeom>
          <a:solidFill>
            <a:srgbClr val="F4BA40"/>
          </a:solidFill>
          <a:ln>
            <a:noFill/>
          </a:ln>
          <a:effectLst>
            <a:outerShdw blurRad="271463" rotWithShape="0" algn="bl" dir="5220000" dist="133350">
              <a:srgbClr val="000000">
                <a:alpha val="2941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4"/>
          <p:cNvSpPr txBox="1"/>
          <p:nvPr/>
        </p:nvSpPr>
        <p:spPr>
          <a:xfrm>
            <a:off x="1957579" y="3880126"/>
            <a:ext cx="6855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b="0" i="0" lang="en" sz="500" u="none" cap="none" strike="noStrike">
                <a:solidFill>
                  <a:srgbClr val="666666"/>
                </a:solidFill>
                <a:latin typeface="DM Sans"/>
                <a:ea typeface="DM Sans"/>
                <a:cs typeface="DM Sans"/>
                <a:sym typeface="DM Sans"/>
              </a:rPr>
              <a:t>Rosh </a:t>
            </a:r>
            <a:endParaRPr b="0" i="0" sz="500" u="none" cap="none" strike="noStrike">
              <a:solidFill>
                <a:srgbClr val="666666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b="0" i="0" lang="en" sz="500" u="none" cap="none" strike="noStrike">
                <a:solidFill>
                  <a:srgbClr val="666666"/>
                </a:solidFill>
                <a:latin typeface="DM Sans"/>
                <a:ea typeface="DM Sans"/>
                <a:cs typeface="DM Sans"/>
                <a:sym typeface="DM Sans"/>
              </a:rPr>
              <a:t>Hashanah</a:t>
            </a:r>
            <a:br>
              <a:rPr b="0" i="0" lang="en" sz="500" u="none" cap="none" strike="noStrike">
                <a:solidFill>
                  <a:srgbClr val="666666"/>
                </a:solidFill>
                <a:latin typeface="DM Sans"/>
                <a:ea typeface="DM Sans"/>
                <a:cs typeface="DM Sans"/>
                <a:sym typeface="DM Sans"/>
              </a:rPr>
            </a:br>
            <a:br>
              <a:rPr b="0" i="0" lang="en" sz="500" u="none" cap="none" strike="noStrike">
                <a:solidFill>
                  <a:srgbClr val="666666"/>
                </a:solidFill>
                <a:latin typeface="DM Sans"/>
                <a:ea typeface="DM Sans"/>
                <a:cs typeface="DM Sans"/>
                <a:sym typeface="DM Sans"/>
              </a:rPr>
            </a:br>
            <a:r>
              <a:rPr b="0" i="0" lang="en" sz="500" u="none" cap="none" strike="noStrike">
                <a:solidFill>
                  <a:srgbClr val="666666"/>
                </a:solidFill>
                <a:latin typeface="DM Sans"/>
                <a:ea typeface="DM Sans"/>
                <a:cs typeface="DM Sans"/>
                <a:sym typeface="DM Sans"/>
              </a:rPr>
              <a:t>World Tourism Day</a:t>
            </a:r>
            <a:endParaRPr b="0" i="0" sz="500" u="none" cap="none" strike="noStrike">
              <a:solidFill>
                <a:srgbClr val="666666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96" name="Google Shape;96;p4"/>
          <p:cNvSpPr/>
          <p:nvPr/>
        </p:nvSpPr>
        <p:spPr>
          <a:xfrm>
            <a:off x="1938144" y="3979839"/>
            <a:ext cx="84300" cy="84300"/>
          </a:xfrm>
          <a:prstGeom prst="ellipse">
            <a:avLst/>
          </a:prstGeom>
          <a:solidFill>
            <a:srgbClr val="F4BA40"/>
          </a:solidFill>
          <a:ln>
            <a:noFill/>
          </a:ln>
          <a:effectLst>
            <a:outerShdw blurRad="271463" rotWithShape="0" algn="bl" dir="5220000" dist="133350">
              <a:srgbClr val="000000">
                <a:alpha val="2941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4"/>
          <p:cNvSpPr/>
          <p:nvPr/>
        </p:nvSpPr>
        <p:spPr>
          <a:xfrm>
            <a:off x="1947396" y="4223236"/>
            <a:ext cx="76500" cy="84300"/>
          </a:xfrm>
          <a:prstGeom prst="ellipse">
            <a:avLst/>
          </a:prstGeom>
          <a:solidFill>
            <a:srgbClr val="B452F6"/>
          </a:solidFill>
          <a:ln>
            <a:noFill/>
          </a:ln>
          <a:effectLst>
            <a:outerShdw blurRad="271463" rotWithShape="0" algn="bl" dir="5220000" dist="133350">
              <a:srgbClr val="000000">
                <a:alpha val="2941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4"/>
          <p:cNvSpPr/>
          <p:nvPr/>
        </p:nvSpPr>
        <p:spPr>
          <a:xfrm>
            <a:off x="2509462" y="3614432"/>
            <a:ext cx="84300" cy="84300"/>
          </a:xfrm>
          <a:prstGeom prst="ellipse">
            <a:avLst/>
          </a:prstGeom>
          <a:solidFill>
            <a:srgbClr val="F4BA40"/>
          </a:solidFill>
          <a:ln>
            <a:noFill/>
          </a:ln>
          <a:effectLst>
            <a:outerShdw blurRad="271463" rotWithShape="0" algn="bl" dir="5220000" dist="133350">
              <a:srgbClr val="000000">
                <a:alpha val="2941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4"/>
          <p:cNvSpPr/>
          <p:nvPr/>
        </p:nvSpPr>
        <p:spPr>
          <a:xfrm>
            <a:off x="1943512" y="2192797"/>
            <a:ext cx="84300" cy="84300"/>
          </a:xfrm>
          <a:prstGeom prst="ellipse">
            <a:avLst/>
          </a:prstGeom>
          <a:solidFill>
            <a:srgbClr val="EE8039"/>
          </a:solidFill>
          <a:ln>
            <a:noFill/>
          </a:ln>
          <a:effectLst>
            <a:outerShdw blurRad="271463" rotWithShape="0" algn="bl" dir="5220000" dist="133350">
              <a:srgbClr val="000000">
                <a:alpha val="29409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4"/>
          <p:cNvSpPr/>
          <p:nvPr/>
        </p:nvSpPr>
        <p:spPr>
          <a:xfrm>
            <a:off x="3661677" y="2192805"/>
            <a:ext cx="84300" cy="84300"/>
          </a:xfrm>
          <a:prstGeom prst="ellipse">
            <a:avLst/>
          </a:prstGeom>
          <a:solidFill>
            <a:srgbClr val="EE8039"/>
          </a:solidFill>
          <a:ln>
            <a:noFill/>
          </a:ln>
          <a:effectLst>
            <a:outerShdw blurRad="271463" rotWithShape="0" algn="bl" dir="5220000" dist="133350">
              <a:srgbClr val="000000">
                <a:alpha val="29409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4"/>
          <p:cNvSpPr/>
          <p:nvPr/>
        </p:nvSpPr>
        <p:spPr>
          <a:xfrm>
            <a:off x="3091515" y="2192805"/>
            <a:ext cx="84300" cy="84300"/>
          </a:xfrm>
          <a:prstGeom prst="ellipse">
            <a:avLst/>
          </a:prstGeom>
          <a:solidFill>
            <a:srgbClr val="EE8039"/>
          </a:solidFill>
          <a:ln>
            <a:noFill/>
          </a:ln>
          <a:effectLst>
            <a:outerShdw blurRad="271463" rotWithShape="0" algn="bl" dir="5220000" dist="133350">
              <a:srgbClr val="000000">
                <a:alpha val="29409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4"/>
          <p:cNvSpPr txBox="1"/>
          <p:nvPr/>
        </p:nvSpPr>
        <p:spPr>
          <a:xfrm>
            <a:off x="2574228" y="2065603"/>
            <a:ext cx="6855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lang="en" sz="500">
                <a:solidFill>
                  <a:srgbClr val="666666"/>
                </a:solidFill>
                <a:latin typeface="DM Sans"/>
                <a:ea typeface="DM Sans"/>
                <a:cs typeface="DM Sans"/>
                <a:sym typeface="DM Sans"/>
              </a:rPr>
              <a:t>Inbound </a:t>
            </a:r>
            <a:endParaRPr sz="500">
              <a:solidFill>
                <a:srgbClr val="666666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lang="en" sz="500">
                <a:solidFill>
                  <a:srgbClr val="666666"/>
                </a:solidFill>
                <a:latin typeface="DM Sans"/>
                <a:ea typeface="DM Sans"/>
                <a:cs typeface="DM Sans"/>
                <a:sym typeface="DM Sans"/>
              </a:rPr>
              <a:t>2022</a:t>
            </a:r>
            <a:endParaRPr sz="500">
              <a:solidFill>
                <a:srgbClr val="666666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03" name="Google Shape;103;p4"/>
          <p:cNvSpPr txBox="1"/>
          <p:nvPr/>
        </p:nvSpPr>
        <p:spPr>
          <a:xfrm>
            <a:off x="2008003" y="2065103"/>
            <a:ext cx="6855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lang="en" sz="500">
                <a:solidFill>
                  <a:srgbClr val="666666"/>
                </a:solidFill>
                <a:latin typeface="DM Sans"/>
                <a:ea typeface="DM Sans"/>
                <a:cs typeface="DM Sans"/>
                <a:sym typeface="DM Sans"/>
              </a:rPr>
              <a:t>Inbound </a:t>
            </a:r>
            <a:endParaRPr sz="500">
              <a:solidFill>
                <a:srgbClr val="666666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lang="en" sz="500">
                <a:solidFill>
                  <a:srgbClr val="666666"/>
                </a:solidFill>
                <a:latin typeface="DM Sans"/>
                <a:ea typeface="DM Sans"/>
                <a:cs typeface="DM Sans"/>
                <a:sym typeface="DM Sans"/>
              </a:rPr>
              <a:t>2022</a:t>
            </a:r>
            <a:endParaRPr sz="500">
              <a:solidFill>
                <a:srgbClr val="666666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04" name="Google Shape;104;p4"/>
          <p:cNvSpPr txBox="1"/>
          <p:nvPr/>
        </p:nvSpPr>
        <p:spPr>
          <a:xfrm>
            <a:off x="3140403" y="2065603"/>
            <a:ext cx="6855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lang="en" sz="500">
                <a:solidFill>
                  <a:srgbClr val="666666"/>
                </a:solidFill>
                <a:latin typeface="DM Sans"/>
                <a:ea typeface="DM Sans"/>
                <a:cs typeface="DM Sans"/>
                <a:sym typeface="DM Sans"/>
              </a:rPr>
              <a:t>Inbound </a:t>
            </a:r>
            <a:endParaRPr sz="500">
              <a:solidFill>
                <a:srgbClr val="666666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lang="en" sz="500">
                <a:solidFill>
                  <a:srgbClr val="666666"/>
                </a:solidFill>
                <a:latin typeface="DM Sans"/>
                <a:ea typeface="DM Sans"/>
                <a:cs typeface="DM Sans"/>
                <a:sym typeface="DM Sans"/>
              </a:rPr>
              <a:t>2022</a:t>
            </a:r>
            <a:endParaRPr sz="500">
              <a:solidFill>
                <a:srgbClr val="666666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05" name="Google Shape;105;p4"/>
          <p:cNvSpPr txBox="1"/>
          <p:nvPr/>
        </p:nvSpPr>
        <p:spPr>
          <a:xfrm>
            <a:off x="3709328" y="2065603"/>
            <a:ext cx="6855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lang="en" sz="500">
                <a:solidFill>
                  <a:srgbClr val="666666"/>
                </a:solidFill>
                <a:latin typeface="DM Sans"/>
                <a:ea typeface="DM Sans"/>
                <a:cs typeface="DM Sans"/>
                <a:sym typeface="DM Sans"/>
              </a:rPr>
              <a:t>Inbound </a:t>
            </a:r>
            <a:endParaRPr sz="500">
              <a:solidFill>
                <a:srgbClr val="666666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lang="en" sz="500">
                <a:solidFill>
                  <a:srgbClr val="666666"/>
                </a:solidFill>
                <a:latin typeface="DM Sans"/>
                <a:ea typeface="DM Sans"/>
                <a:cs typeface="DM Sans"/>
                <a:sym typeface="DM Sans"/>
              </a:rPr>
              <a:t>2022</a:t>
            </a:r>
            <a:endParaRPr sz="500">
              <a:solidFill>
                <a:srgbClr val="666666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06" name="Google Shape;106;p4"/>
          <p:cNvSpPr/>
          <p:nvPr/>
        </p:nvSpPr>
        <p:spPr>
          <a:xfrm>
            <a:off x="3107968" y="3348727"/>
            <a:ext cx="84300" cy="84300"/>
          </a:xfrm>
          <a:prstGeom prst="ellipse">
            <a:avLst/>
          </a:prstGeom>
          <a:solidFill>
            <a:srgbClr val="EE8039"/>
          </a:solidFill>
          <a:ln>
            <a:noFill/>
          </a:ln>
          <a:effectLst>
            <a:outerShdw blurRad="271463" rotWithShape="0" algn="bl" dir="5220000" dist="133350">
              <a:srgbClr val="000000">
                <a:alpha val="298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07" name="Google Shape;107;p4"/>
          <p:cNvSpPr txBox="1"/>
          <p:nvPr/>
        </p:nvSpPr>
        <p:spPr>
          <a:xfrm>
            <a:off x="2574228" y="3405516"/>
            <a:ext cx="5973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b="0" i="0" lang="en" sz="500" u="none" cap="none" strike="noStrike">
                <a:solidFill>
                  <a:srgbClr val="666666"/>
                </a:solidFill>
                <a:latin typeface="DM Sans"/>
                <a:ea typeface="DM Sans"/>
                <a:cs typeface="DM Sans"/>
                <a:sym typeface="DM Sans"/>
              </a:rPr>
              <a:t>DMEXCO</a:t>
            </a:r>
            <a:endParaRPr b="0" i="0" sz="500" u="none" cap="none" strike="noStrike">
              <a:solidFill>
                <a:srgbClr val="666666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b="0" i="0" lang="en" sz="500" u="none" cap="none" strike="noStrike">
                <a:solidFill>
                  <a:srgbClr val="666666"/>
                </a:solidFill>
                <a:latin typeface="DM Sans"/>
                <a:ea typeface="DM Sans"/>
                <a:cs typeface="DM Sans"/>
                <a:sym typeface="DM Sans"/>
              </a:rPr>
              <a:t>International Day of Peace</a:t>
            </a:r>
            <a:endParaRPr b="0" i="0" sz="500" u="none" cap="none" strike="noStrike">
              <a:solidFill>
                <a:srgbClr val="666666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08" name="Google Shape;108;p4"/>
          <p:cNvSpPr txBox="1"/>
          <p:nvPr/>
        </p:nvSpPr>
        <p:spPr>
          <a:xfrm>
            <a:off x="3140411" y="3255865"/>
            <a:ext cx="6855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b="0" i="0" lang="en" sz="500" u="none" cap="none" strike="noStrike">
                <a:solidFill>
                  <a:srgbClr val="666666"/>
                </a:solidFill>
                <a:latin typeface="DM Sans"/>
                <a:ea typeface="DM Sans"/>
                <a:cs typeface="DM Sans"/>
                <a:sym typeface="DM Sans"/>
              </a:rPr>
              <a:t>DMEXCO</a:t>
            </a:r>
            <a:endParaRPr b="0" i="0" sz="500" u="none" cap="none" strike="noStrike">
              <a:solidFill>
                <a:srgbClr val="666666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rgbClr val="666666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rgbClr val="666666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09" name="Google Shape;109;p4"/>
          <p:cNvSpPr/>
          <p:nvPr/>
        </p:nvSpPr>
        <p:spPr>
          <a:xfrm>
            <a:off x="2511624" y="3348736"/>
            <a:ext cx="84300" cy="84300"/>
          </a:xfrm>
          <a:prstGeom prst="ellipse">
            <a:avLst/>
          </a:prstGeom>
          <a:solidFill>
            <a:srgbClr val="EE8039"/>
          </a:solidFill>
          <a:ln>
            <a:noFill/>
          </a:ln>
          <a:effectLst>
            <a:outerShdw blurRad="271463" rotWithShape="0" algn="bl" dir="5220000" dist="133350">
              <a:srgbClr val="000000">
                <a:alpha val="298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4"/>
          <p:cNvSpPr/>
          <p:nvPr/>
        </p:nvSpPr>
        <p:spPr>
          <a:xfrm>
            <a:off x="1369112" y="3374522"/>
            <a:ext cx="84300" cy="84300"/>
          </a:xfrm>
          <a:prstGeom prst="ellipse">
            <a:avLst/>
          </a:prstGeom>
          <a:solidFill>
            <a:srgbClr val="EE8039"/>
          </a:solidFill>
          <a:ln>
            <a:noFill/>
          </a:ln>
          <a:effectLst>
            <a:outerShdw blurRad="271463" rotWithShape="0" algn="bl" dir="5220000" dist="133350">
              <a:srgbClr val="000000">
                <a:alpha val="29409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4"/>
          <p:cNvSpPr txBox="1"/>
          <p:nvPr/>
        </p:nvSpPr>
        <p:spPr>
          <a:xfrm>
            <a:off x="252612" y="3278499"/>
            <a:ext cx="6855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rgbClr val="666666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12" name="Google Shape;112;p4"/>
          <p:cNvSpPr/>
          <p:nvPr/>
        </p:nvSpPr>
        <p:spPr>
          <a:xfrm>
            <a:off x="791274" y="3374522"/>
            <a:ext cx="84300" cy="84300"/>
          </a:xfrm>
          <a:prstGeom prst="ellipse">
            <a:avLst/>
          </a:prstGeom>
          <a:solidFill>
            <a:srgbClr val="EE8039"/>
          </a:solidFill>
          <a:ln>
            <a:noFill/>
          </a:ln>
          <a:effectLst>
            <a:outerShdw blurRad="271463" rotWithShape="0" algn="bl" dir="5220000" dist="133350">
              <a:srgbClr val="000000">
                <a:alpha val="29409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4"/>
          <p:cNvSpPr/>
          <p:nvPr/>
        </p:nvSpPr>
        <p:spPr>
          <a:xfrm>
            <a:off x="1939277" y="3374530"/>
            <a:ext cx="84300" cy="84300"/>
          </a:xfrm>
          <a:prstGeom prst="ellipse">
            <a:avLst/>
          </a:prstGeom>
          <a:solidFill>
            <a:srgbClr val="EE8039"/>
          </a:solidFill>
          <a:ln>
            <a:noFill/>
          </a:ln>
          <a:effectLst>
            <a:outerShdw blurRad="271463" rotWithShape="0" algn="bl" dir="5220000" dist="133350">
              <a:srgbClr val="000000">
                <a:alpha val="29409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4"/>
          <p:cNvSpPr txBox="1"/>
          <p:nvPr/>
        </p:nvSpPr>
        <p:spPr>
          <a:xfrm>
            <a:off x="1421990" y="3247328"/>
            <a:ext cx="6855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lang="en" sz="500">
                <a:solidFill>
                  <a:srgbClr val="666666"/>
                </a:solidFill>
                <a:latin typeface="DM Sans"/>
                <a:ea typeface="DM Sans"/>
                <a:cs typeface="DM Sans"/>
                <a:sym typeface="DM Sans"/>
              </a:rPr>
              <a:t>OutB</a:t>
            </a:r>
            <a:r>
              <a:rPr lang="en" sz="500">
                <a:solidFill>
                  <a:srgbClr val="666666"/>
                </a:solidFill>
                <a:latin typeface="DM Sans"/>
                <a:ea typeface="DM Sans"/>
                <a:cs typeface="DM Sans"/>
                <a:sym typeface="DM Sans"/>
              </a:rPr>
              <a:t>ound </a:t>
            </a:r>
            <a:endParaRPr sz="500">
              <a:solidFill>
                <a:srgbClr val="666666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lang="en" sz="500">
                <a:solidFill>
                  <a:srgbClr val="666666"/>
                </a:solidFill>
                <a:latin typeface="DM Sans"/>
                <a:ea typeface="DM Sans"/>
                <a:cs typeface="DM Sans"/>
                <a:sym typeface="DM Sans"/>
              </a:rPr>
              <a:t>2022</a:t>
            </a:r>
            <a:endParaRPr sz="500">
              <a:solidFill>
                <a:srgbClr val="666666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15" name="Google Shape;115;p4"/>
          <p:cNvSpPr txBox="1"/>
          <p:nvPr/>
        </p:nvSpPr>
        <p:spPr>
          <a:xfrm>
            <a:off x="855765" y="3246828"/>
            <a:ext cx="6855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lang="en" sz="500">
                <a:solidFill>
                  <a:srgbClr val="666666"/>
                </a:solidFill>
                <a:latin typeface="DM Sans"/>
                <a:ea typeface="DM Sans"/>
                <a:cs typeface="DM Sans"/>
                <a:sym typeface="DM Sans"/>
              </a:rPr>
              <a:t>OutB</a:t>
            </a:r>
            <a:r>
              <a:rPr lang="en" sz="500">
                <a:solidFill>
                  <a:srgbClr val="666666"/>
                </a:solidFill>
                <a:latin typeface="DM Sans"/>
                <a:ea typeface="DM Sans"/>
                <a:cs typeface="DM Sans"/>
                <a:sym typeface="DM Sans"/>
              </a:rPr>
              <a:t>ound </a:t>
            </a:r>
            <a:endParaRPr sz="500">
              <a:solidFill>
                <a:srgbClr val="666666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lang="en" sz="500">
                <a:solidFill>
                  <a:srgbClr val="666666"/>
                </a:solidFill>
                <a:latin typeface="DM Sans"/>
                <a:ea typeface="DM Sans"/>
                <a:cs typeface="DM Sans"/>
                <a:sym typeface="DM Sans"/>
              </a:rPr>
              <a:t>2022</a:t>
            </a:r>
            <a:endParaRPr sz="500">
              <a:solidFill>
                <a:srgbClr val="666666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16" name="Google Shape;116;p4"/>
          <p:cNvSpPr txBox="1"/>
          <p:nvPr/>
        </p:nvSpPr>
        <p:spPr>
          <a:xfrm>
            <a:off x="1988176" y="3247325"/>
            <a:ext cx="5214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lang="en" sz="500">
                <a:solidFill>
                  <a:srgbClr val="666666"/>
                </a:solidFill>
                <a:latin typeface="DM Sans"/>
                <a:ea typeface="DM Sans"/>
                <a:cs typeface="DM Sans"/>
                <a:sym typeface="DM Sans"/>
              </a:rPr>
              <a:t>OutB</a:t>
            </a:r>
            <a:r>
              <a:rPr lang="en" sz="500">
                <a:solidFill>
                  <a:srgbClr val="666666"/>
                </a:solidFill>
                <a:latin typeface="DM Sans"/>
                <a:ea typeface="DM Sans"/>
                <a:cs typeface="DM Sans"/>
                <a:sym typeface="DM Sans"/>
              </a:rPr>
              <a:t>ound </a:t>
            </a:r>
            <a:endParaRPr sz="500">
              <a:solidFill>
                <a:srgbClr val="666666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lang="en" sz="500">
                <a:solidFill>
                  <a:srgbClr val="666666"/>
                </a:solidFill>
                <a:latin typeface="DM Sans"/>
                <a:ea typeface="DM Sans"/>
                <a:cs typeface="DM Sans"/>
                <a:sym typeface="DM Sans"/>
              </a:rPr>
              <a:t>2022</a:t>
            </a:r>
            <a:endParaRPr sz="500">
              <a:solidFill>
                <a:srgbClr val="666666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17" name="Google Shape;117;p4"/>
          <p:cNvSpPr txBox="1"/>
          <p:nvPr/>
        </p:nvSpPr>
        <p:spPr>
          <a:xfrm>
            <a:off x="2574215" y="3221778"/>
            <a:ext cx="6855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lang="en" sz="500">
                <a:solidFill>
                  <a:srgbClr val="666666"/>
                </a:solidFill>
                <a:latin typeface="DM Sans"/>
                <a:ea typeface="DM Sans"/>
                <a:cs typeface="DM Sans"/>
                <a:sym typeface="DM Sans"/>
              </a:rPr>
              <a:t>OutB</a:t>
            </a:r>
            <a:r>
              <a:rPr lang="en" sz="500">
                <a:solidFill>
                  <a:srgbClr val="666666"/>
                </a:solidFill>
                <a:latin typeface="DM Sans"/>
                <a:ea typeface="DM Sans"/>
                <a:cs typeface="DM Sans"/>
                <a:sym typeface="DM Sans"/>
              </a:rPr>
              <a:t>ound </a:t>
            </a:r>
            <a:endParaRPr sz="500">
              <a:solidFill>
                <a:srgbClr val="666666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lang="en" sz="500">
                <a:solidFill>
                  <a:srgbClr val="666666"/>
                </a:solidFill>
                <a:latin typeface="DM Sans"/>
                <a:ea typeface="DM Sans"/>
                <a:cs typeface="DM Sans"/>
                <a:sym typeface="DM Sans"/>
              </a:rPr>
              <a:t>2022</a:t>
            </a:r>
            <a:endParaRPr sz="500">
              <a:solidFill>
                <a:srgbClr val="666666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18" name="Google Shape;118;p4"/>
          <p:cNvSpPr/>
          <p:nvPr/>
        </p:nvSpPr>
        <p:spPr>
          <a:xfrm>
            <a:off x="2511624" y="3501236"/>
            <a:ext cx="84300" cy="84300"/>
          </a:xfrm>
          <a:prstGeom prst="ellipse">
            <a:avLst/>
          </a:prstGeom>
          <a:solidFill>
            <a:srgbClr val="EE8039"/>
          </a:solidFill>
          <a:ln>
            <a:noFill/>
          </a:ln>
          <a:effectLst>
            <a:outerShdw blurRad="271463" rotWithShape="0" algn="bl" dir="5220000" dist="133350">
              <a:srgbClr val="000000">
                <a:alpha val="298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4"/>
          <p:cNvSpPr/>
          <p:nvPr/>
        </p:nvSpPr>
        <p:spPr>
          <a:xfrm>
            <a:off x="2517275" y="2786722"/>
            <a:ext cx="84300" cy="84300"/>
          </a:xfrm>
          <a:prstGeom prst="ellipse">
            <a:avLst/>
          </a:prstGeom>
          <a:solidFill>
            <a:srgbClr val="EE8039"/>
          </a:solidFill>
          <a:ln>
            <a:noFill/>
          </a:ln>
          <a:effectLst>
            <a:outerShdw blurRad="271463" rotWithShape="0" algn="bl" dir="5220000" dist="133350">
              <a:srgbClr val="000000">
                <a:alpha val="29409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4"/>
          <p:cNvSpPr txBox="1"/>
          <p:nvPr/>
        </p:nvSpPr>
        <p:spPr>
          <a:xfrm>
            <a:off x="1400774" y="2690699"/>
            <a:ext cx="6855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rgbClr val="666666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21" name="Google Shape;121;p4"/>
          <p:cNvSpPr/>
          <p:nvPr/>
        </p:nvSpPr>
        <p:spPr>
          <a:xfrm>
            <a:off x="1939437" y="2786722"/>
            <a:ext cx="84300" cy="84300"/>
          </a:xfrm>
          <a:prstGeom prst="ellipse">
            <a:avLst/>
          </a:prstGeom>
          <a:solidFill>
            <a:srgbClr val="EE8039"/>
          </a:solidFill>
          <a:ln>
            <a:noFill/>
          </a:ln>
          <a:effectLst>
            <a:outerShdw blurRad="271463" rotWithShape="0" algn="bl" dir="5220000" dist="133350">
              <a:srgbClr val="000000">
                <a:alpha val="29409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4"/>
          <p:cNvSpPr/>
          <p:nvPr/>
        </p:nvSpPr>
        <p:spPr>
          <a:xfrm>
            <a:off x="3087440" y="2786730"/>
            <a:ext cx="84300" cy="84300"/>
          </a:xfrm>
          <a:prstGeom prst="ellipse">
            <a:avLst/>
          </a:prstGeom>
          <a:solidFill>
            <a:srgbClr val="EE8039"/>
          </a:solidFill>
          <a:ln>
            <a:noFill/>
          </a:ln>
          <a:effectLst>
            <a:outerShdw blurRad="271463" rotWithShape="0" algn="bl" dir="5220000" dist="133350">
              <a:srgbClr val="000000">
                <a:alpha val="29409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4"/>
          <p:cNvSpPr txBox="1"/>
          <p:nvPr/>
        </p:nvSpPr>
        <p:spPr>
          <a:xfrm>
            <a:off x="2570153" y="2659528"/>
            <a:ext cx="6855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rPr lang="en" sz="500">
                <a:solidFill>
                  <a:srgbClr val="666666"/>
                </a:solidFill>
                <a:latin typeface="DM Sans"/>
                <a:ea typeface="DM Sans"/>
                <a:cs typeface="DM Sans"/>
                <a:sym typeface="DM Sans"/>
              </a:rPr>
              <a:t>SaaStr </a:t>
            </a:r>
            <a:endParaRPr sz="500">
              <a:solidFill>
                <a:srgbClr val="666666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rPr lang="en" sz="500">
                <a:solidFill>
                  <a:srgbClr val="666666"/>
                </a:solidFill>
                <a:latin typeface="DM Sans"/>
                <a:ea typeface="DM Sans"/>
                <a:cs typeface="DM Sans"/>
                <a:sym typeface="DM Sans"/>
              </a:rPr>
              <a:t>Annual</a:t>
            </a:r>
            <a:endParaRPr sz="500">
              <a:solidFill>
                <a:srgbClr val="666666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24" name="Google Shape;124;p4"/>
          <p:cNvSpPr txBox="1"/>
          <p:nvPr/>
        </p:nvSpPr>
        <p:spPr>
          <a:xfrm>
            <a:off x="2003928" y="2659028"/>
            <a:ext cx="6855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lang="en" sz="500">
                <a:solidFill>
                  <a:srgbClr val="666666"/>
                </a:solidFill>
                <a:latin typeface="DM Sans"/>
                <a:ea typeface="DM Sans"/>
                <a:cs typeface="DM Sans"/>
                <a:sym typeface="DM Sans"/>
              </a:rPr>
              <a:t>SaaStr </a:t>
            </a:r>
            <a:endParaRPr sz="500">
              <a:solidFill>
                <a:srgbClr val="666666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lang="en" sz="500">
                <a:solidFill>
                  <a:srgbClr val="666666"/>
                </a:solidFill>
                <a:latin typeface="DM Sans"/>
                <a:ea typeface="DM Sans"/>
                <a:cs typeface="DM Sans"/>
                <a:sym typeface="DM Sans"/>
              </a:rPr>
              <a:t>Annual</a:t>
            </a:r>
            <a:endParaRPr sz="500">
              <a:solidFill>
                <a:srgbClr val="666666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25" name="Google Shape;125;p4"/>
          <p:cNvSpPr txBox="1"/>
          <p:nvPr/>
        </p:nvSpPr>
        <p:spPr>
          <a:xfrm>
            <a:off x="3136339" y="2659525"/>
            <a:ext cx="5214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rPr lang="en" sz="500">
                <a:solidFill>
                  <a:srgbClr val="666666"/>
                </a:solidFill>
                <a:latin typeface="DM Sans"/>
                <a:ea typeface="DM Sans"/>
                <a:cs typeface="DM Sans"/>
                <a:sym typeface="DM Sans"/>
              </a:rPr>
              <a:t>SaaStr </a:t>
            </a:r>
            <a:endParaRPr sz="500">
              <a:solidFill>
                <a:srgbClr val="666666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rPr lang="en" sz="500">
                <a:solidFill>
                  <a:srgbClr val="666666"/>
                </a:solidFill>
                <a:latin typeface="DM Sans"/>
                <a:ea typeface="DM Sans"/>
                <a:cs typeface="DM Sans"/>
                <a:sym typeface="DM Sans"/>
              </a:rPr>
              <a:t>Annual</a:t>
            </a:r>
            <a:endParaRPr sz="500">
              <a:solidFill>
                <a:srgbClr val="666666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5"/>
          <p:cNvSpPr txBox="1"/>
          <p:nvPr/>
        </p:nvSpPr>
        <p:spPr>
          <a:xfrm>
            <a:off x="832675" y="4377961"/>
            <a:ext cx="635700" cy="2615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b="0" i="0" lang="en" sz="500" u="none" cap="none" strike="noStrike">
                <a:solidFill>
                  <a:srgbClr val="666666"/>
                </a:solidFill>
                <a:latin typeface="DM Sans"/>
                <a:ea typeface="DM Sans"/>
                <a:cs typeface="DM Sans"/>
                <a:sym typeface="DM Sans"/>
              </a:rPr>
              <a:t>Holidays</a:t>
            </a:r>
            <a:endParaRPr b="0" i="0" sz="500" u="none" cap="none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5"/>
          <p:cNvSpPr txBox="1"/>
          <p:nvPr/>
        </p:nvSpPr>
        <p:spPr>
          <a:xfrm>
            <a:off x="1359686" y="4377953"/>
            <a:ext cx="754909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b="0" i="0" lang="en" sz="500" u="none" cap="none" strike="noStrike">
                <a:solidFill>
                  <a:srgbClr val="666666"/>
                </a:solidFill>
                <a:latin typeface="DM Sans"/>
                <a:ea typeface="DM Sans"/>
                <a:cs typeface="DM Sans"/>
                <a:sym typeface="DM Sans"/>
              </a:rPr>
              <a:t>Industry events</a:t>
            </a:r>
            <a:endParaRPr b="0" i="0" sz="500" u="none" cap="none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5"/>
          <p:cNvSpPr txBox="1"/>
          <p:nvPr/>
        </p:nvSpPr>
        <p:spPr>
          <a:xfrm>
            <a:off x="2007993" y="4377950"/>
            <a:ext cx="946873" cy="2615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b="0" i="0" lang="en" sz="5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Seasonal opportunities</a:t>
            </a:r>
            <a:endParaRPr b="0" i="0" sz="500" u="none" cap="none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5"/>
          <p:cNvSpPr/>
          <p:nvPr/>
        </p:nvSpPr>
        <p:spPr>
          <a:xfrm>
            <a:off x="801437" y="4471084"/>
            <a:ext cx="84300" cy="84300"/>
          </a:xfrm>
          <a:prstGeom prst="ellipse">
            <a:avLst/>
          </a:prstGeom>
          <a:solidFill>
            <a:srgbClr val="F4BA40"/>
          </a:solidFill>
          <a:ln>
            <a:noFill/>
          </a:ln>
          <a:effectLst>
            <a:outerShdw blurRad="271463" rotWithShape="0" algn="bl" dir="5220000" dist="133350">
              <a:srgbClr val="000000">
                <a:alpha val="2941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5"/>
          <p:cNvSpPr/>
          <p:nvPr/>
        </p:nvSpPr>
        <p:spPr>
          <a:xfrm>
            <a:off x="1296724" y="4466611"/>
            <a:ext cx="84300" cy="84300"/>
          </a:xfrm>
          <a:prstGeom prst="ellipse">
            <a:avLst/>
          </a:prstGeom>
          <a:solidFill>
            <a:srgbClr val="EE8039"/>
          </a:solidFill>
          <a:ln>
            <a:noFill/>
          </a:ln>
          <a:effectLst>
            <a:outerShdw blurRad="271463" rotWithShape="0" algn="bl" dir="5220000" dist="133350">
              <a:srgbClr val="000000">
                <a:alpha val="2941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5"/>
          <p:cNvSpPr/>
          <p:nvPr/>
        </p:nvSpPr>
        <p:spPr>
          <a:xfrm>
            <a:off x="1969633" y="4466611"/>
            <a:ext cx="76636" cy="84300"/>
          </a:xfrm>
          <a:prstGeom prst="ellipse">
            <a:avLst/>
          </a:prstGeom>
          <a:solidFill>
            <a:srgbClr val="B452F6"/>
          </a:solidFill>
          <a:ln>
            <a:noFill/>
          </a:ln>
          <a:effectLst>
            <a:outerShdw blurRad="271463" rotWithShape="0" algn="bl" dir="5220000" dist="133350">
              <a:srgbClr val="000000">
                <a:alpha val="2941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5"/>
          <p:cNvSpPr txBox="1"/>
          <p:nvPr/>
        </p:nvSpPr>
        <p:spPr>
          <a:xfrm>
            <a:off x="1377240" y="1923145"/>
            <a:ext cx="6855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b="0" i="0" lang="en" sz="500" u="none" cap="none" strike="noStrike">
                <a:solidFill>
                  <a:srgbClr val="666666"/>
                </a:solidFill>
                <a:latin typeface="DM Sans"/>
                <a:ea typeface="DM Sans"/>
                <a:cs typeface="DM Sans"/>
                <a:sym typeface="DM Sans"/>
              </a:rPr>
              <a:t>Indigenous Peoples’ Day</a:t>
            </a:r>
            <a:endParaRPr b="0" i="0" sz="500" u="none" cap="none" strike="noStrike">
              <a:solidFill>
                <a:srgbClr val="666666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rgbClr val="666666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b="0" i="0" lang="en" sz="500" u="none" cap="none" strike="noStrike">
                <a:solidFill>
                  <a:srgbClr val="666666"/>
                </a:solidFill>
                <a:latin typeface="DM Sans"/>
                <a:ea typeface="DM Sans"/>
                <a:cs typeface="DM Sans"/>
                <a:sym typeface="DM Sans"/>
              </a:rPr>
              <a:t>Canadian Thanksgiving</a:t>
            </a:r>
            <a:endParaRPr b="0" i="0" sz="500" u="none" cap="none" strike="noStrike">
              <a:solidFill>
                <a:srgbClr val="666666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37" name="Google Shape;137;p5"/>
          <p:cNvSpPr txBox="1"/>
          <p:nvPr/>
        </p:nvSpPr>
        <p:spPr>
          <a:xfrm>
            <a:off x="2551083" y="2971345"/>
            <a:ext cx="6855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rgbClr val="666666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38" name="Google Shape;138;p5"/>
          <p:cNvSpPr txBox="1"/>
          <p:nvPr/>
        </p:nvSpPr>
        <p:spPr>
          <a:xfrm>
            <a:off x="1382762" y="3485224"/>
            <a:ext cx="6855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b="0" i="0" lang="en" sz="500" u="none" cap="none" strike="noStrike">
                <a:solidFill>
                  <a:srgbClr val="666666"/>
                </a:solidFill>
                <a:latin typeface="DM Sans"/>
                <a:ea typeface="DM Sans"/>
                <a:cs typeface="DM Sans"/>
                <a:sym typeface="DM Sans"/>
              </a:rPr>
              <a:t>Diwali</a:t>
            </a:r>
            <a:endParaRPr b="0" i="0" sz="500" u="none" cap="none" strike="noStrike">
              <a:solidFill>
                <a:srgbClr val="666666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39" name="Google Shape;139;p5"/>
          <p:cNvSpPr txBox="1"/>
          <p:nvPr/>
        </p:nvSpPr>
        <p:spPr>
          <a:xfrm>
            <a:off x="1377240" y="3976865"/>
            <a:ext cx="6855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b="0" i="0" lang="en" sz="500" u="none" cap="none" strike="noStrike">
                <a:solidFill>
                  <a:srgbClr val="666666"/>
                </a:solidFill>
                <a:latin typeface="DM Sans"/>
                <a:ea typeface="DM Sans"/>
                <a:cs typeface="DM Sans"/>
                <a:sym typeface="DM Sans"/>
              </a:rPr>
              <a:t>Halloween</a:t>
            </a:r>
            <a:endParaRPr b="0" i="0" sz="500" u="none" cap="none" strike="noStrike">
              <a:solidFill>
                <a:srgbClr val="666666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40" name="Google Shape;140;p5"/>
          <p:cNvSpPr/>
          <p:nvPr/>
        </p:nvSpPr>
        <p:spPr>
          <a:xfrm>
            <a:off x="1359687" y="2044834"/>
            <a:ext cx="84300" cy="84300"/>
          </a:xfrm>
          <a:prstGeom prst="ellipse">
            <a:avLst/>
          </a:prstGeom>
          <a:solidFill>
            <a:srgbClr val="F4BA40"/>
          </a:solidFill>
          <a:ln>
            <a:noFill/>
          </a:ln>
          <a:effectLst>
            <a:outerShdw blurRad="271463" rotWithShape="0" algn="bl" dir="5220000" dist="133350">
              <a:srgbClr val="000000">
                <a:alpha val="2941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5"/>
          <p:cNvSpPr/>
          <p:nvPr/>
        </p:nvSpPr>
        <p:spPr>
          <a:xfrm>
            <a:off x="1359687" y="2269034"/>
            <a:ext cx="84300" cy="84300"/>
          </a:xfrm>
          <a:prstGeom prst="ellipse">
            <a:avLst/>
          </a:prstGeom>
          <a:solidFill>
            <a:srgbClr val="F4BA40"/>
          </a:solidFill>
          <a:ln>
            <a:noFill/>
          </a:ln>
          <a:effectLst>
            <a:outerShdw blurRad="271463" rotWithShape="0" algn="bl" dir="5220000" dist="133350">
              <a:srgbClr val="000000">
                <a:alpha val="2941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5"/>
          <p:cNvSpPr/>
          <p:nvPr/>
        </p:nvSpPr>
        <p:spPr>
          <a:xfrm>
            <a:off x="1359687" y="4065534"/>
            <a:ext cx="84300" cy="84300"/>
          </a:xfrm>
          <a:prstGeom prst="ellipse">
            <a:avLst/>
          </a:prstGeom>
          <a:solidFill>
            <a:srgbClr val="F4BA40"/>
          </a:solidFill>
          <a:ln>
            <a:noFill/>
          </a:ln>
          <a:effectLst>
            <a:outerShdw blurRad="271463" rotWithShape="0" algn="bl" dir="5220000" dist="133350">
              <a:srgbClr val="000000">
                <a:alpha val="2941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5"/>
          <p:cNvSpPr/>
          <p:nvPr/>
        </p:nvSpPr>
        <p:spPr>
          <a:xfrm>
            <a:off x="1359687" y="3575809"/>
            <a:ext cx="84300" cy="84300"/>
          </a:xfrm>
          <a:prstGeom prst="ellipse">
            <a:avLst/>
          </a:prstGeom>
          <a:solidFill>
            <a:srgbClr val="F4BA40"/>
          </a:solidFill>
          <a:ln>
            <a:noFill/>
          </a:ln>
          <a:effectLst>
            <a:outerShdw blurRad="271463" rotWithShape="0" algn="bl" dir="5220000" dist="133350">
              <a:srgbClr val="000000">
                <a:alpha val="2941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5"/>
          <p:cNvSpPr txBox="1"/>
          <p:nvPr/>
        </p:nvSpPr>
        <p:spPr>
          <a:xfrm>
            <a:off x="1382758" y="2493236"/>
            <a:ext cx="6855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lang="en" sz="500">
                <a:solidFill>
                  <a:srgbClr val="666666"/>
                </a:solidFill>
                <a:latin typeface="DM Sans"/>
                <a:ea typeface="DM Sans"/>
                <a:cs typeface="DM Sans"/>
                <a:sym typeface="DM Sans"/>
              </a:rPr>
              <a:t>Sales Success Summit</a:t>
            </a:r>
            <a:endParaRPr b="0" i="0" sz="500" u="none" cap="none" strike="noStrike">
              <a:solidFill>
                <a:srgbClr val="666666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45" name="Google Shape;145;p5"/>
          <p:cNvSpPr/>
          <p:nvPr/>
        </p:nvSpPr>
        <p:spPr>
          <a:xfrm>
            <a:off x="1359683" y="2607018"/>
            <a:ext cx="84300" cy="84300"/>
          </a:xfrm>
          <a:prstGeom prst="ellipse">
            <a:avLst/>
          </a:prstGeom>
          <a:solidFill>
            <a:srgbClr val="EE8039"/>
          </a:solidFill>
          <a:ln>
            <a:noFill/>
          </a:ln>
          <a:effectLst>
            <a:outerShdw blurRad="271463" rotWithShape="0" algn="bl" dir="5220000" dist="133350">
              <a:srgbClr val="000000">
                <a:alpha val="29409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5"/>
          <p:cNvSpPr txBox="1"/>
          <p:nvPr/>
        </p:nvSpPr>
        <p:spPr>
          <a:xfrm>
            <a:off x="2511483" y="2454836"/>
            <a:ext cx="6855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lang="en" sz="500">
                <a:solidFill>
                  <a:srgbClr val="666666"/>
                </a:solidFill>
                <a:latin typeface="DM Sans"/>
                <a:ea typeface="DM Sans"/>
                <a:cs typeface="DM Sans"/>
                <a:sym typeface="DM Sans"/>
              </a:rPr>
              <a:t>Gartner CSO </a:t>
            </a:r>
            <a:endParaRPr sz="500">
              <a:solidFill>
                <a:srgbClr val="666666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lang="en" sz="500">
                <a:solidFill>
                  <a:srgbClr val="666666"/>
                </a:solidFill>
                <a:latin typeface="DM Sans"/>
                <a:ea typeface="DM Sans"/>
                <a:cs typeface="DM Sans"/>
                <a:sym typeface="DM Sans"/>
              </a:rPr>
              <a:t>&amp; Sales Leader Conference</a:t>
            </a:r>
            <a:endParaRPr b="0" i="0" sz="500" u="none" cap="none" strike="noStrike">
              <a:solidFill>
                <a:srgbClr val="666666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47" name="Google Shape;147;p5"/>
          <p:cNvSpPr/>
          <p:nvPr/>
        </p:nvSpPr>
        <p:spPr>
          <a:xfrm>
            <a:off x="2511483" y="2549868"/>
            <a:ext cx="84300" cy="84300"/>
          </a:xfrm>
          <a:prstGeom prst="ellipse">
            <a:avLst/>
          </a:prstGeom>
          <a:solidFill>
            <a:srgbClr val="EE8039"/>
          </a:solidFill>
          <a:ln>
            <a:noFill/>
          </a:ln>
          <a:effectLst>
            <a:outerShdw blurRad="271463" rotWithShape="0" algn="bl" dir="5220000" dist="133350">
              <a:srgbClr val="000000">
                <a:alpha val="29409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5"/>
          <p:cNvSpPr txBox="1"/>
          <p:nvPr/>
        </p:nvSpPr>
        <p:spPr>
          <a:xfrm>
            <a:off x="3097283" y="1978586"/>
            <a:ext cx="6855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lang="en" sz="500">
                <a:solidFill>
                  <a:srgbClr val="666666"/>
                </a:solidFill>
                <a:latin typeface="DM Sans"/>
                <a:ea typeface="DM Sans"/>
                <a:cs typeface="DM Sans"/>
                <a:sym typeface="DM Sans"/>
              </a:rPr>
              <a:t>One-to-One Biarritz</a:t>
            </a:r>
            <a:endParaRPr b="0" i="0" sz="500" u="none" cap="none" strike="noStrike">
              <a:solidFill>
                <a:srgbClr val="666666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49" name="Google Shape;149;p5"/>
          <p:cNvSpPr/>
          <p:nvPr/>
        </p:nvSpPr>
        <p:spPr>
          <a:xfrm>
            <a:off x="3068708" y="2078368"/>
            <a:ext cx="84300" cy="84300"/>
          </a:xfrm>
          <a:prstGeom prst="ellipse">
            <a:avLst/>
          </a:prstGeom>
          <a:solidFill>
            <a:srgbClr val="EE8039"/>
          </a:solidFill>
          <a:ln>
            <a:noFill/>
          </a:ln>
          <a:effectLst>
            <a:outerShdw blurRad="271463" rotWithShape="0" algn="bl" dir="5220000" dist="133350">
              <a:srgbClr val="000000">
                <a:alpha val="29409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5"/>
          <p:cNvSpPr/>
          <p:nvPr/>
        </p:nvSpPr>
        <p:spPr>
          <a:xfrm>
            <a:off x="1937512" y="3046360"/>
            <a:ext cx="84300" cy="84300"/>
          </a:xfrm>
          <a:prstGeom prst="ellipse">
            <a:avLst/>
          </a:prstGeom>
          <a:solidFill>
            <a:srgbClr val="EE8039"/>
          </a:solidFill>
          <a:ln>
            <a:noFill/>
          </a:ln>
          <a:effectLst>
            <a:outerShdw blurRad="271463" rotWithShape="0" algn="bl" dir="5220000" dist="133350">
              <a:srgbClr val="000000">
                <a:alpha val="29409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5"/>
          <p:cNvSpPr/>
          <p:nvPr/>
        </p:nvSpPr>
        <p:spPr>
          <a:xfrm>
            <a:off x="1359675" y="3046360"/>
            <a:ext cx="84300" cy="84300"/>
          </a:xfrm>
          <a:prstGeom prst="ellipse">
            <a:avLst/>
          </a:prstGeom>
          <a:solidFill>
            <a:srgbClr val="EE8039"/>
          </a:solidFill>
          <a:ln>
            <a:noFill/>
          </a:ln>
          <a:effectLst>
            <a:outerShdw blurRad="271463" rotWithShape="0" algn="bl" dir="5220000" dist="133350">
              <a:srgbClr val="000000">
                <a:alpha val="29409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5"/>
          <p:cNvSpPr/>
          <p:nvPr/>
        </p:nvSpPr>
        <p:spPr>
          <a:xfrm>
            <a:off x="2507677" y="3046368"/>
            <a:ext cx="84300" cy="84300"/>
          </a:xfrm>
          <a:prstGeom prst="ellipse">
            <a:avLst/>
          </a:prstGeom>
          <a:solidFill>
            <a:srgbClr val="EE8039"/>
          </a:solidFill>
          <a:ln>
            <a:noFill/>
          </a:ln>
          <a:effectLst>
            <a:outerShdw blurRad="271463" rotWithShape="0" algn="bl" dir="5220000" dist="133350">
              <a:srgbClr val="000000">
                <a:alpha val="29409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5"/>
          <p:cNvSpPr txBox="1"/>
          <p:nvPr/>
        </p:nvSpPr>
        <p:spPr>
          <a:xfrm>
            <a:off x="1990390" y="2919165"/>
            <a:ext cx="6855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rPr lang="en" sz="500">
                <a:solidFill>
                  <a:srgbClr val="666666"/>
                </a:solidFill>
                <a:latin typeface="DM Sans"/>
                <a:ea typeface="DM Sans"/>
                <a:cs typeface="DM Sans"/>
                <a:sym typeface="DM Sans"/>
              </a:rPr>
              <a:t>SaaStock </a:t>
            </a:r>
            <a:endParaRPr sz="500">
              <a:solidFill>
                <a:srgbClr val="666666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rPr lang="en" sz="500">
                <a:solidFill>
                  <a:srgbClr val="666666"/>
                </a:solidFill>
                <a:latin typeface="DM Sans"/>
                <a:ea typeface="DM Sans"/>
                <a:cs typeface="DM Sans"/>
                <a:sym typeface="DM Sans"/>
              </a:rPr>
              <a:t>2022</a:t>
            </a:r>
            <a:endParaRPr sz="500">
              <a:solidFill>
                <a:srgbClr val="666666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54" name="Google Shape;154;p5"/>
          <p:cNvSpPr txBox="1"/>
          <p:nvPr/>
        </p:nvSpPr>
        <p:spPr>
          <a:xfrm>
            <a:off x="1424165" y="2918665"/>
            <a:ext cx="6855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lang="en" sz="500">
                <a:solidFill>
                  <a:srgbClr val="666666"/>
                </a:solidFill>
                <a:latin typeface="DM Sans"/>
                <a:ea typeface="DM Sans"/>
                <a:cs typeface="DM Sans"/>
                <a:sym typeface="DM Sans"/>
              </a:rPr>
              <a:t>SaaStock </a:t>
            </a:r>
            <a:endParaRPr sz="500">
              <a:solidFill>
                <a:srgbClr val="666666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lang="en" sz="500">
                <a:solidFill>
                  <a:srgbClr val="666666"/>
                </a:solidFill>
                <a:latin typeface="DM Sans"/>
                <a:ea typeface="DM Sans"/>
                <a:cs typeface="DM Sans"/>
                <a:sym typeface="DM Sans"/>
              </a:rPr>
              <a:t>2022</a:t>
            </a:r>
            <a:endParaRPr sz="500">
              <a:solidFill>
                <a:srgbClr val="666666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55" name="Google Shape;155;p5"/>
          <p:cNvSpPr txBox="1"/>
          <p:nvPr/>
        </p:nvSpPr>
        <p:spPr>
          <a:xfrm>
            <a:off x="2556587" y="2919175"/>
            <a:ext cx="588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rPr lang="en" sz="500">
                <a:solidFill>
                  <a:srgbClr val="666666"/>
                </a:solidFill>
                <a:latin typeface="DM Sans"/>
                <a:ea typeface="DM Sans"/>
                <a:cs typeface="DM Sans"/>
                <a:sym typeface="DM Sans"/>
              </a:rPr>
              <a:t>SaaStock </a:t>
            </a:r>
            <a:endParaRPr sz="500">
              <a:solidFill>
                <a:srgbClr val="666666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rPr lang="en" sz="500">
                <a:solidFill>
                  <a:srgbClr val="666666"/>
                </a:solidFill>
                <a:latin typeface="DM Sans"/>
                <a:ea typeface="DM Sans"/>
                <a:cs typeface="DM Sans"/>
                <a:sym typeface="DM Sans"/>
              </a:rPr>
              <a:t>2022</a:t>
            </a:r>
            <a:endParaRPr sz="500">
              <a:solidFill>
                <a:srgbClr val="666666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56" name="Google Shape;156;p5"/>
          <p:cNvSpPr txBox="1"/>
          <p:nvPr/>
        </p:nvSpPr>
        <p:spPr>
          <a:xfrm>
            <a:off x="3107183" y="3153382"/>
            <a:ext cx="6855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rgbClr val="666666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57" name="Google Shape;157;p5"/>
          <p:cNvSpPr/>
          <p:nvPr/>
        </p:nvSpPr>
        <p:spPr>
          <a:xfrm>
            <a:off x="2493612" y="3228397"/>
            <a:ext cx="84300" cy="84300"/>
          </a:xfrm>
          <a:prstGeom prst="ellipse">
            <a:avLst/>
          </a:prstGeom>
          <a:solidFill>
            <a:srgbClr val="EE8039"/>
          </a:solidFill>
          <a:ln>
            <a:noFill/>
          </a:ln>
          <a:effectLst>
            <a:outerShdw blurRad="271463" rotWithShape="0" algn="bl" dir="5220000" dist="133350">
              <a:srgbClr val="000000">
                <a:alpha val="29409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5"/>
          <p:cNvSpPr/>
          <p:nvPr/>
        </p:nvSpPr>
        <p:spPr>
          <a:xfrm>
            <a:off x="1915775" y="3228397"/>
            <a:ext cx="84300" cy="84300"/>
          </a:xfrm>
          <a:prstGeom prst="ellipse">
            <a:avLst/>
          </a:prstGeom>
          <a:solidFill>
            <a:srgbClr val="EE8039"/>
          </a:solidFill>
          <a:ln>
            <a:noFill/>
          </a:ln>
          <a:effectLst>
            <a:outerShdw blurRad="271463" rotWithShape="0" algn="bl" dir="5220000" dist="133350">
              <a:srgbClr val="000000">
                <a:alpha val="29409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5"/>
          <p:cNvSpPr/>
          <p:nvPr/>
        </p:nvSpPr>
        <p:spPr>
          <a:xfrm>
            <a:off x="3063777" y="3228405"/>
            <a:ext cx="84300" cy="84300"/>
          </a:xfrm>
          <a:prstGeom prst="ellipse">
            <a:avLst/>
          </a:prstGeom>
          <a:solidFill>
            <a:srgbClr val="EE8039"/>
          </a:solidFill>
          <a:ln>
            <a:noFill/>
          </a:ln>
          <a:effectLst>
            <a:outerShdw blurRad="271463" rotWithShape="0" algn="bl" dir="5220000" dist="133350">
              <a:srgbClr val="000000">
                <a:alpha val="29409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5"/>
          <p:cNvSpPr txBox="1"/>
          <p:nvPr/>
        </p:nvSpPr>
        <p:spPr>
          <a:xfrm>
            <a:off x="2546490" y="3101203"/>
            <a:ext cx="6855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rPr lang="en" sz="500">
                <a:solidFill>
                  <a:srgbClr val="666666"/>
                </a:solidFill>
                <a:latin typeface="DM Sans"/>
                <a:ea typeface="DM Sans"/>
                <a:cs typeface="DM Sans"/>
                <a:sym typeface="DM Sans"/>
              </a:rPr>
              <a:t>TechCrunch Disrupt 2022</a:t>
            </a:r>
            <a:endParaRPr sz="500">
              <a:solidFill>
                <a:srgbClr val="666666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61" name="Google Shape;161;p5"/>
          <p:cNvSpPr txBox="1"/>
          <p:nvPr/>
        </p:nvSpPr>
        <p:spPr>
          <a:xfrm>
            <a:off x="1980265" y="3100703"/>
            <a:ext cx="6855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lang="en" sz="500">
                <a:solidFill>
                  <a:srgbClr val="666666"/>
                </a:solidFill>
                <a:latin typeface="DM Sans"/>
                <a:ea typeface="DM Sans"/>
                <a:cs typeface="DM Sans"/>
                <a:sym typeface="DM Sans"/>
              </a:rPr>
              <a:t>TechCrunch Disrupt 2022</a:t>
            </a:r>
            <a:endParaRPr sz="500">
              <a:solidFill>
                <a:srgbClr val="666666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62" name="Google Shape;162;p5"/>
          <p:cNvSpPr txBox="1"/>
          <p:nvPr/>
        </p:nvSpPr>
        <p:spPr>
          <a:xfrm>
            <a:off x="3112687" y="3101213"/>
            <a:ext cx="588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rPr lang="en" sz="500">
                <a:solidFill>
                  <a:srgbClr val="666666"/>
                </a:solidFill>
                <a:latin typeface="DM Sans"/>
                <a:ea typeface="DM Sans"/>
                <a:cs typeface="DM Sans"/>
                <a:sym typeface="DM Sans"/>
              </a:rPr>
              <a:t>TechCrunch Disrupt 2022</a:t>
            </a:r>
            <a:endParaRPr sz="500">
              <a:solidFill>
                <a:srgbClr val="666666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63" name="Google Shape;163;p5"/>
          <p:cNvSpPr txBox="1"/>
          <p:nvPr/>
        </p:nvSpPr>
        <p:spPr>
          <a:xfrm>
            <a:off x="3107165" y="2932790"/>
            <a:ext cx="6855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lang="en" sz="500">
                <a:solidFill>
                  <a:srgbClr val="666666"/>
                </a:solidFill>
                <a:latin typeface="DM Sans"/>
                <a:ea typeface="DM Sans"/>
                <a:cs typeface="DM Sans"/>
                <a:sym typeface="DM Sans"/>
              </a:rPr>
              <a:t>SaaStock </a:t>
            </a:r>
            <a:endParaRPr sz="500">
              <a:solidFill>
                <a:srgbClr val="666666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lang="en" sz="500">
                <a:solidFill>
                  <a:srgbClr val="666666"/>
                </a:solidFill>
                <a:latin typeface="DM Sans"/>
                <a:ea typeface="DM Sans"/>
                <a:cs typeface="DM Sans"/>
                <a:sym typeface="DM Sans"/>
              </a:rPr>
              <a:t>2022</a:t>
            </a:r>
            <a:endParaRPr sz="500">
              <a:solidFill>
                <a:srgbClr val="666666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64" name="Google Shape;164;p5"/>
          <p:cNvSpPr/>
          <p:nvPr/>
        </p:nvSpPr>
        <p:spPr>
          <a:xfrm>
            <a:off x="3077850" y="3060010"/>
            <a:ext cx="84300" cy="84300"/>
          </a:xfrm>
          <a:prstGeom prst="ellipse">
            <a:avLst/>
          </a:prstGeom>
          <a:solidFill>
            <a:srgbClr val="EE8039"/>
          </a:solidFill>
          <a:ln>
            <a:noFill/>
          </a:ln>
          <a:effectLst>
            <a:outerShdw blurRad="271463" rotWithShape="0" algn="bl" dir="5220000" dist="133350">
              <a:srgbClr val="000000">
                <a:alpha val="29409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7"/>
          <p:cNvSpPr txBox="1"/>
          <p:nvPr/>
        </p:nvSpPr>
        <p:spPr>
          <a:xfrm>
            <a:off x="3109631" y="3329323"/>
            <a:ext cx="6855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b="0" i="0" lang="en" sz="500" u="none" cap="none" strike="noStrike">
                <a:solidFill>
                  <a:srgbClr val="666666"/>
                </a:solidFill>
                <a:latin typeface="DM Sans"/>
                <a:ea typeface="DM Sans"/>
                <a:cs typeface="DM Sans"/>
                <a:sym typeface="DM Sans"/>
              </a:rPr>
              <a:t>Thanksgiving</a:t>
            </a:r>
            <a:endParaRPr b="0" i="0" sz="500" u="none" cap="none" strike="noStrike">
              <a:solidFill>
                <a:srgbClr val="666666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70" name="Google Shape;170;p7"/>
          <p:cNvSpPr txBox="1"/>
          <p:nvPr/>
        </p:nvSpPr>
        <p:spPr>
          <a:xfrm>
            <a:off x="3666659" y="3323801"/>
            <a:ext cx="6855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b="0" i="0" lang="en" sz="500" u="none" cap="none" strike="noStrike">
                <a:solidFill>
                  <a:srgbClr val="666666"/>
                </a:solidFill>
                <a:latin typeface="DM Sans"/>
                <a:ea typeface="DM Sans"/>
                <a:cs typeface="DM Sans"/>
                <a:sym typeface="DM Sans"/>
              </a:rPr>
              <a:t>Black Friday</a:t>
            </a:r>
            <a:endParaRPr b="0" i="0" sz="500" u="none" cap="none" strike="noStrike">
              <a:solidFill>
                <a:srgbClr val="666666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71" name="Google Shape;171;p7"/>
          <p:cNvSpPr txBox="1"/>
          <p:nvPr/>
        </p:nvSpPr>
        <p:spPr>
          <a:xfrm>
            <a:off x="4244672" y="3312758"/>
            <a:ext cx="6855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b="0" i="0" lang="en" sz="500" u="none" cap="none" strike="noStrike">
                <a:solidFill>
                  <a:srgbClr val="666666"/>
                </a:solidFill>
                <a:latin typeface="DM Sans"/>
                <a:ea typeface="DM Sans"/>
                <a:cs typeface="DM Sans"/>
                <a:sym typeface="DM Sans"/>
              </a:rPr>
              <a:t>Small Business Saturday</a:t>
            </a:r>
            <a:endParaRPr b="0" i="0" sz="500" u="none" cap="none" strike="noStrike">
              <a:solidFill>
                <a:srgbClr val="666666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72" name="Google Shape;172;p7"/>
          <p:cNvSpPr txBox="1"/>
          <p:nvPr/>
        </p:nvSpPr>
        <p:spPr>
          <a:xfrm>
            <a:off x="1366197" y="3910304"/>
            <a:ext cx="6855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b="0" i="0" lang="en" sz="500" u="none" cap="none" strike="noStrike">
                <a:solidFill>
                  <a:srgbClr val="666666"/>
                </a:solidFill>
                <a:latin typeface="DM Sans"/>
                <a:ea typeface="DM Sans"/>
                <a:cs typeface="DM Sans"/>
                <a:sym typeface="DM Sans"/>
              </a:rPr>
              <a:t>Cyber Monday</a:t>
            </a:r>
            <a:endParaRPr b="0" i="0" sz="500" u="none" cap="none" strike="noStrike">
              <a:solidFill>
                <a:srgbClr val="666666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73" name="Google Shape;173;p7"/>
          <p:cNvSpPr txBox="1"/>
          <p:nvPr/>
        </p:nvSpPr>
        <p:spPr>
          <a:xfrm>
            <a:off x="832675" y="4377961"/>
            <a:ext cx="635700" cy="2615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b="0" i="0" lang="en" sz="500" u="none" cap="none" strike="noStrike">
                <a:solidFill>
                  <a:srgbClr val="666666"/>
                </a:solidFill>
                <a:latin typeface="DM Sans"/>
                <a:ea typeface="DM Sans"/>
                <a:cs typeface="DM Sans"/>
                <a:sym typeface="DM Sans"/>
              </a:rPr>
              <a:t>Holidays</a:t>
            </a:r>
            <a:endParaRPr b="0" i="0" sz="500" u="none" cap="none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7"/>
          <p:cNvSpPr txBox="1"/>
          <p:nvPr/>
        </p:nvSpPr>
        <p:spPr>
          <a:xfrm>
            <a:off x="1359686" y="4377953"/>
            <a:ext cx="754909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b="0" i="0" lang="en" sz="500" u="none" cap="none" strike="noStrike">
                <a:solidFill>
                  <a:srgbClr val="666666"/>
                </a:solidFill>
                <a:latin typeface="DM Sans"/>
                <a:ea typeface="DM Sans"/>
                <a:cs typeface="DM Sans"/>
                <a:sym typeface="DM Sans"/>
              </a:rPr>
              <a:t>Industry events</a:t>
            </a:r>
            <a:endParaRPr b="0" i="0" sz="500" u="none" cap="none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7"/>
          <p:cNvSpPr txBox="1"/>
          <p:nvPr/>
        </p:nvSpPr>
        <p:spPr>
          <a:xfrm>
            <a:off x="2007993" y="4377950"/>
            <a:ext cx="946873" cy="2615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b="0" i="0" lang="en" sz="5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Seasonal opportunities</a:t>
            </a:r>
            <a:endParaRPr b="0" i="0" sz="500" u="none" cap="none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7"/>
          <p:cNvSpPr/>
          <p:nvPr/>
        </p:nvSpPr>
        <p:spPr>
          <a:xfrm>
            <a:off x="801437" y="4471084"/>
            <a:ext cx="84300" cy="84300"/>
          </a:xfrm>
          <a:prstGeom prst="ellipse">
            <a:avLst/>
          </a:prstGeom>
          <a:solidFill>
            <a:srgbClr val="F4BA40"/>
          </a:solidFill>
          <a:ln>
            <a:noFill/>
          </a:ln>
          <a:effectLst>
            <a:outerShdw blurRad="271463" rotWithShape="0" algn="bl" dir="5220000" dist="133350">
              <a:srgbClr val="000000">
                <a:alpha val="2941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7"/>
          <p:cNvSpPr/>
          <p:nvPr/>
        </p:nvSpPr>
        <p:spPr>
          <a:xfrm>
            <a:off x="1296724" y="4466611"/>
            <a:ext cx="84300" cy="84300"/>
          </a:xfrm>
          <a:prstGeom prst="ellipse">
            <a:avLst/>
          </a:prstGeom>
          <a:solidFill>
            <a:srgbClr val="EE8039"/>
          </a:solidFill>
          <a:ln>
            <a:noFill/>
          </a:ln>
          <a:effectLst>
            <a:outerShdw blurRad="271463" rotWithShape="0" algn="bl" dir="5220000" dist="133350">
              <a:srgbClr val="000000">
                <a:alpha val="2941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7"/>
          <p:cNvSpPr/>
          <p:nvPr/>
        </p:nvSpPr>
        <p:spPr>
          <a:xfrm>
            <a:off x="1969633" y="4466611"/>
            <a:ext cx="76636" cy="84300"/>
          </a:xfrm>
          <a:prstGeom prst="ellipse">
            <a:avLst/>
          </a:prstGeom>
          <a:solidFill>
            <a:srgbClr val="B452F6"/>
          </a:solidFill>
          <a:ln>
            <a:noFill/>
          </a:ln>
          <a:effectLst>
            <a:outerShdw blurRad="271463" rotWithShape="0" algn="bl" dir="5220000" dist="133350">
              <a:srgbClr val="000000">
                <a:alpha val="2941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7"/>
          <p:cNvSpPr/>
          <p:nvPr/>
        </p:nvSpPr>
        <p:spPr>
          <a:xfrm>
            <a:off x="3089087" y="3417984"/>
            <a:ext cx="84300" cy="84300"/>
          </a:xfrm>
          <a:prstGeom prst="ellipse">
            <a:avLst/>
          </a:prstGeom>
          <a:solidFill>
            <a:srgbClr val="F4BA40"/>
          </a:solidFill>
          <a:ln>
            <a:noFill/>
          </a:ln>
          <a:effectLst>
            <a:outerShdw blurRad="271463" rotWithShape="0" algn="bl" dir="5220000" dist="133350">
              <a:srgbClr val="000000">
                <a:alpha val="2941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7"/>
          <p:cNvSpPr/>
          <p:nvPr/>
        </p:nvSpPr>
        <p:spPr>
          <a:xfrm>
            <a:off x="1359683" y="3998961"/>
            <a:ext cx="76500" cy="84300"/>
          </a:xfrm>
          <a:prstGeom prst="ellipse">
            <a:avLst/>
          </a:prstGeom>
          <a:solidFill>
            <a:srgbClr val="B452F6"/>
          </a:solidFill>
          <a:ln>
            <a:noFill/>
          </a:ln>
          <a:effectLst>
            <a:outerShdw blurRad="271463" rotWithShape="0" algn="bl" dir="5220000" dist="133350">
              <a:srgbClr val="000000">
                <a:alpha val="2941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7"/>
          <p:cNvSpPr/>
          <p:nvPr/>
        </p:nvSpPr>
        <p:spPr>
          <a:xfrm>
            <a:off x="3654764" y="3417986"/>
            <a:ext cx="76500" cy="84300"/>
          </a:xfrm>
          <a:prstGeom prst="ellipse">
            <a:avLst/>
          </a:prstGeom>
          <a:solidFill>
            <a:srgbClr val="B452F6"/>
          </a:solidFill>
          <a:ln>
            <a:noFill/>
          </a:ln>
          <a:effectLst>
            <a:outerShdw blurRad="271463" rotWithShape="0" algn="bl" dir="5220000" dist="133350">
              <a:srgbClr val="000000">
                <a:alpha val="2941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7"/>
          <p:cNvSpPr/>
          <p:nvPr/>
        </p:nvSpPr>
        <p:spPr>
          <a:xfrm>
            <a:off x="4232321" y="3417986"/>
            <a:ext cx="76500" cy="84300"/>
          </a:xfrm>
          <a:prstGeom prst="ellipse">
            <a:avLst/>
          </a:prstGeom>
          <a:solidFill>
            <a:srgbClr val="B452F6"/>
          </a:solidFill>
          <a:ln>
            <a:noFill/>
          </a:ln>
          <a:effectLst>
            <a:outerShdw blurRad="271463" rotWithShape="0" algn="bl" dir="5220000" dist="133350">
              <a:srgbClr val="000000">
                <a:alpha val="2941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7"/>
          <p:cNvSpPr txBox="1"/>
          <p:nvPr/>
        </p:nvSpPr>
        <p:spPr>
          <a:xfrm>
            <a:off x="1986933" y="3276911"/>
            <a:ext cx="6855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lang="en" sz="500">
                <a:solidFill>
                  <a:srgbClr val="666666"/>
                </a:solidFill>
                <a:latin typeface="DM Sans"/>
                <a:ea typeface="DM Sans"/>
                <a:cs typeface="DM Sans"/>
                <a:sym typeface="DM Sans"/>
              </a:rPr>
              <a:t>Sales Innovation Expo</a:t>
            </a:r>
            <a:endParaRPr b="0" i="0" sz="500" u="none" cap="none" strike="noStrike">
              <a:solidFill>
                <a:srgbClr val="666666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84" name="Google Shape;184;p7"/>
          <p:cNvSpPr/>
          <p:nvPr/>
        </p:nvSpPr>
        <p:spPr>
          <a:xfrm>
            <a:off x="1945824" y="3412461"/>
            <a:ext cx="84300" cy="84300"/>
          </a:xfrm>
          <a:prstGeom prst="ellipse">
            <a:avLst/>
          </a:prstGeom>
          <a:solidFill>
            <a:srgbClr val="EE8039"/>
          </a:solidFill>
          <a:ln>
            <a:noFill/>
          </a:ln>
          <a:effectLst>
            <a:outerShdw blurRad="271463" rotWithShape="0" algn="bl" dir="5220000" dist="133350">
              <a:srgbClr val="000000">
                <a:alpha val="29409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7"/>
          <p:cNvSpPr txBox="1"/>
          <p:nvPr/>
        </p:nvSpPr>
        <p:spPr>
          <a:xfrm>
            <a:off x="1342858" y="2738761"/>
            <a:ext cx="6855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lang="en" sz="500">
                <a:solidFill>
                  <a:srgbClr val="666666"/>
                </a:solidFill>
                <a:latin typeface="DM Sans"/>
                <a:ea typeface="DM Sans"/>
                <a:cs typeface="DM Sans"/>
                <a:sym typeface="DM Sans"/>
              </a:rPr>
              <a:t>Ascent Annual</a:t>
            </a:r>
            <a:endParaRPr b="0" i="0" sz="500" u="none" cap="none" strike="noStrike">
              <a:solidFill>
                <a:srgbClr val="666666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86" name="Google Shape;186;p7"/>
          <p:cNvSpPr/>
          <p:nvPr/>
        </p:nvSpPr>
        <p:spPr>
          <a:xfrm>
            <a:off x="1342849" y="2827411"/>
            <a:ext cx="84300" cy="84300"/>
          </a:xfrm>
          <a:prstGeom prst="ellipse">
            <a:avLst/>
          </a:prstGeom>
          <a:solidFill>
            <a:srgbClr val="EE8039"/>
          </a:solidFill>
          <a:ln>
            <a:noFill/>
          </a:ln>
          <a:effectLst>
            <a:outerShdw blurRad="271463" rotWithShape="0" algn="bl" dir="5220000" dist="133350">
              <a:srgbClr val="000000">
                <a:alpha val="29409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7"/>
          <p:cNvSpPr txBox="1"/>
          <p:nvPr/>
        </p:nvSpPr>
        <p:spPr>
          <a:xfrm>
            <a:off x="1945833" y="2737311"/>
            <a:ext cx="6855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lang="en" sz="500">
                <a:solidFill>
                  <a:srgbClr val="666666"/>
                </a:solidFill>
                <a:latin typeface="DM Sans"/>
                <a:ea typeface="DM Sans"/>
                <a:cs typeface="DM Sans"/>
                <a:sym typeface="DM Sans"/>
              </a:rPr>
              <a:t>Ascent Annual</a:t>
            </a:r>
            <a:endParaRPr b="0" i="0" sz="500" u="none" cap="none" strike="noStrike">
              <a:solidFill>
                <a:srgbClr val="666666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88" name="Google Shape;188;p7"/>
          <p:cNvSpPr/>
          <p:nvPr/>
        </p:nvSpPr>
        <p:spPr>
          <a:xfrm>
            <a:off x="1945824" y="2825961"/>
            <a:ext cx="84300" cy="84300"/>
          </a:xfrm>
          <a:prstGeom prst="ellipse">
            <a:avLst/>
          </a:prstGeom>
          <a:solidFill>
            <a:srgbClr val="EE8039"/>
          </a:solidFill>
          <a:ln>
            <a:noFill/>
          </a:ln>
          <a:effectLst>
            <a:outerShdw blurRad="271463" rotWithShape="0" algn="bl" dir="5220000" dist="133350">
              <a:srgbClr val="000000">
                <a:alpha val="29409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7"/>
          <p:cNvSpPr/>
          <p:nvPr/>
        </p:nvSpPr>
        <p:spPr>
          <a:xfrm>
            <a:off x="2483412" y="1553697"/>
            <a:ext cx="84300" cy="84300"/>
          </a:xfrm>
          <a:prstGeom prst="ellipse">
            <a:avLst/>
          </a:prstGeom>
          <a:solidFill>
            <a:srgbClr val="EE8039"/>
          </a:solidFill>
          <a:ln>
            <a:noFill/>
          </a:ln>
          <a:effectLst>
            <a:outerShdw blurRad="271463" rotWithShape="0" algn="bl" dir="5220000" dist="133350">
              <a:srgbClr val="000000">
                <a:alpha val="29409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7"/>
          <p:cNvSpPr/>
          <p:nvPr/>
        </p:nvSpPr>
        <p:spPr>
          <a:xfrm>
            <a:off x="1913225" y="1553697"/>
            <a:ext cx="84300" cy="84300"/>
          </a:xfrm>
          <a:prstGeom prst="ellipse">
            <a:avLst/>
          </a:prstGeom>
          <a:solidFill>
            <a:srgbClr val="EE8039"/>
          </a:solidFill>
          <a:ln>
            <a:noFill/>
          </a:ln>
          <a:effectLst>
            <a:outerShdw blurRad="271463" rotWithShape="0" algn="bl" dir="5220000" dist="133350">
              <a:srgbClr val="000000">
                <a:alpha val="29409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7"/>
          <p:cNvSpPr/>
          <p:nvPr/>
        </p:nvSpPr>
        <p:spPr>
          <a:xfrm>
            <a:off x="3650864" y="1553705"/>
            <a:ext cx="84300" cy="84300"/>
          </a:xfrm>
          <a:prstGeom prst="ellipse">
            <a:avLst/>
          </a:prstGeom>
          <a:solidFill>
            <a:srgbClr val="EE8039"/>
          </a:solidFill>
          <a:ln>
            <a:noFill/>
          </a:ln>
          <a:effectLst>
            <a:outerShdw blurRad="271463" rotWithShape="0" algn="bl" dir="5220000" dist="133350">
              <a:srgbClr val="000000">
                <a:alpha val="29409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7"/>
          <p:cNvSpPr/>
          <p:nvPr/>
        </p:nvSpPr>
        <p:spPr>
          <a:xfrm>
            <a:off x="3077415" y="1554205"/>
            <a:ext cx="84300" cy="84300"/>
          </a:xfrm>
          <a:prstGeom prst="ellipse">
            <a:avLst/>
          </a:prstGeom>
          <a:solidFill>
            <a:srgbClr val="EE8039"/>
          </a:solidFill>
          <a:ln>
            <a:noFill/>
          </a:ln>
          <a:effectLst>
            <a:outerShdw blurRad="271463" rotWithShape="0" algn="bl" dir="5220000" dist="133350">
              <a:srgbClr val="000000">
                <a:alpha val="29409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7"/>
          <p:cNvSpPr txBox="1"/>
          <p:nvPr/>
        </p:nvSpPr>
        <p:spPr>
          <a:xfrm>
            <a:off x="2536300" y="1465550"/>
            <a:ext cx="5910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rPr lang="en" sz="500">
                <a:solidFill>
                  <a:srgbClr val="666666"/>
                </a:solidFill>
                <a:latin typeface="DM Sans"/>
                <a:ea typeface="DM Sans"/>
                <a:cs typeface="DM Sans"/>
                <a:sym typeface="DM Sans"/>
              </a:rPr>
              <a:t>Web Summit</a:t>
            </a:r>
            <a:endParaRPr sz="500">
              <a:solidFill>
                <a:srgbClr val="666666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94" name="Google Shape;194;p7"/>
          <p:cNvSpPr txBox="1"/>
          <p:nvPr/>
        </p:nvSpPr>
        <p:spPr>
          <a:xfrm>
            <a:off x="1945825" y="1465550"/>
            <a:ext cx="5808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lang="en" sz="500">
                <a:solidFill>
                  <a:srgbClr val="666666"/>
                </a:solidFill>
                <a:latin typeface="DM Sans"/>
                <a:ea typeface="DM Sans"/>
                <a:cs typeface="DM Sans"/>
                <a:sym typeface="DM Sans"/>
              </a:rPr>
              <a:t>Web Summit</a:t>
            </a:r>
            <a:endParaRPr sz="500">
              <a:solidFill>
                <a:srgbClr val="666666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95" name="Google Shape;195;p7"/>
          <p:cNvSpPr txBox="1"/>
          <p:nvPr/>
        </p:nvSpPr>
        <p:spPr>
          <a:xfrm>
            <a:off x="3109615" y="1465052"/>
            <a:ext cx="6855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rPr lang="en" sz="500">
                <a:solidFill>
                  <a:srgbClr val="666666"/>
                </a:solidFill>
                <a:latin typeface="DM Sans"/>
                <a:ea typeface="DM Sans"/>
                <a:cs typeface="DM Sans"/>
                <a:sym typeface="DM Sans"/>
              </a:rPr>
              <a:t>Web Summit</a:t>
            </a:r>
            <a:endParaRPr sz="500">
              <a:solidFill>
                <a:srgbClr val="666666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96" name="Google Shape;196;p7"/>
          <p:cNvSpPr txBox="1"/>
          <p:nvPr/>
        </p:nvSpPr>
        <p:spPr>
          <a:xfrm>
            <a:off x="3655065" y="1465552"/>
            <a:ext cx="6855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rPr lang="en" sz="500">
                <a:solidFill>
                  <a:srgbClr val="666666"/>
                </a:solidFill>
                <a:latin typeface="DM Sans"/>
                <a:ea typeface="DM Sans"/>
                <a:cs typeface="DM Sans"/>
                <a:sym typeface="DM Sans"/>
              </a:rPr>
              <a:t>Web Summit</a:t>
            </a:r>
            <a:endParaRPr sz="500">
              <a:solidFill>
                <a:srgbClr val="666666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12013fcdb50_0_112"/>
          <p:cNvSpPr txBox="1"/>
          <p:nvPr/>
        </p:nvSpPr>
        <p:spPr>
          <a:xfrm>
            <a:off x="822437" y="3295861"/>
            <a:ext cx="6855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b="0" i="0" lang="en" sz="500" u="none" cap="none" strike="noStrike">
                <a:solidFill>
                  <a:srgbClr val="666666"/>
                </a:solidFill>
                <a:latin typeface="DM Sans"/>
                <a:ea typeface="DM Sans"/>
                <a:cs typeface="DM Sans"/>
                <a:sym typeface="DM Sans"/>
              </a:rPr>
              <a:t>Hanukkah </a:t>
            </a:r>
            <a:endParaRPr b="0" i="0" sz="500" u="none" cap="none" strike="noStrike">
              <a:solidFill>
                <a:srgbClr val="666666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b="0" i="0" lang="en" sz="500" u="none" cap="none" strike="noStrike">
                <a:solidFill>
                  <a:srgbClr val="666666"/>
                </a:solidFill>
                <a:latin typeface="DM Sans"/>
                <a:ea typeface="DM Sans"/>
                <a:cs typeface="DM Sans"/>
                <a:sym typeface="DM Sans"/>
              </a:rPr>
              <a:t>begins</a:t>
            </a:r>
            <a:endParaRPr b="0" i="0" sz="500" u="none" cap="none" strike="noStrike">
              <a:solidFill>
                <a:srgbClr val="666666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02" name="Google Shape;202;g12013fcdb50_0_112"/>
          <p:cNvSpPr txBox="1"/>
          <p:nvPr/>
        </p:nvSpPr>
        <p:spPr>
          <a:xfrm>
            <a:off x="1387179" y="3881470"/>
            <a:ext cx="685500" cy="5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b="0" i="0" lang="en" sz="450" u="none" cap="none" strike="noStrike">
                <a:solidFill>
                  <a:srgbClr val="666666"/>
                </a:solidFill>
                <a:latin typeface="DM Sans"/>
                <a:ea typeface="DM Sans"/>
                <a:cs typeface="DM Sans"/>
                <a:sym typeface="DM Sans"/>
              </a:rPr>
              <a:t>Boxing Day </a:t>
            </a:r>
            <a:endParaRPr b="0" i="0" sz="450" u="none" cap="none" strike="noStrike">
              <a:solidFill>
                <a:srgbClr val="666666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t/>
            </a:r>
            <a:endParaRPr b="0" i="0" sz="450" u="none" cap="none" strike="noStrike">
              <a:solidFill>
                <a:srgbClr val="666666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b="0" i="0" lang="en" sz="450" u="none" cap="none" strike="noStrike">
                <a:solidFill>
                  <a:srgbClr val="666666"/>
                </a:solidFill>
                <a:latin typeface="DM Sans"/>
                <a:ea typeface="DM Sans"/>
                <a:cs typeface="DM Sans"/>
                <a:sym typeface="DM Sans"/>
              </a:rPr>
              <a:t>Kwanzaa begins</a:t>
            </a:r>
            <a:endParaRPr b="0" i="0" sz="450" u="none" cap="none" strike="noStrike">
              <a:solidFill>
                <a:srgbClr val="666666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t/>
            </a:r>
            <a:endParaRPr b="0" i="0" sz="450" u="none" cap="none" strike="noStrike">
              <a:solidFill>
                <a:srgbClr val="666666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b="0" i="0" lang="en" sz="450" u="none" cap="none" strike="noStrike">
                <a:solidFill>
                  <a:srgbClr val="666666"/>
                </a:solidFill>
                <a:latin typeface="DM Sans"/>
                <a:ea typeface="DM Sans"/>
                <a:cs typeface="DM Sans"/>
                <a:sym typeface="DM Sans"/>
              </a:rPr>
              <a:t>Hanukkah ends</a:t>
            </a:r>
            <a:endParaRPr b="0" i="0" sz="450" u="none" cap="none" strike="noStrike">
              <a:solidFill>
                <a:srgbClr val="666666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03" name="Google Shape;203;g12013fcdb50_0_112"/>
          <p:cNvSpPr txBox="1"/>
          <p:nvPr/>
        </p:nvSpPr>
        <p:spPr>
          <a:xfrm>
            <a:off x="800350" y="3892529"/>
            <a:ext cx="6855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b="0" i="0" lang="en" sz="500" u="none" cap="none" strike="noStrike">
                <a:solidFill>
                  <a:srgbClr val="666666"/>
                </a:solidFill>
                <a:latin typeface="DM Sans"/>
                <a:ea typeface="DM Sans"/>
                <a:cs typeface="DM Sans"/>
                <a:sym typeface="DM Sans"/>
              </a:rPr>
              <a:t>Christmas Day</a:t>
            </a:r>
            <a:endParaRPr b="0" i="0" sz="500" u="none" cap="none" strike="noStrike">
              <a:solidFill>
                <a:srgbClr val="666666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04" name="Google Shape;204;g12013fcdb50_0_112"/>
          <p:cNvSpPr txBox="1"/>
          <p:nvPr/>
        </p:nvSpPr>
        <p:spPr>
          <a:xfrm>
            <a:off x="4249317" y="3881486"/>
            <a:ext cx="6855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b="0" i="0" lang="en" sz="500" u="none" cap="none" strike="noStrike">
                <a:solidFill>
                  <a:srgbClr val="666666"/>
                </a:solidFill>
                <a:latin typeface="DM Sans"/>
                <a:ea typeface="DM Sans"/>
                <a:cs typeface="DM Sans"/>
                <a:sym typeface="DM Sans"/>
              </a:rPr>
              <a:t>New Year’s Eve</a:t>
            </a:r>
            <a:endParaRPr b="0" i="0" sz="500" u="none" cap="none" strike="noStrike">
              <a:solidFill>
                <a:srgbClr val="666666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05" name="Google Shape;205;g12013fcdb50_0_112"/>
          <p:cNvSpPr txBox="1"/>
          <p:nvPr/>
        </p:nvSpPr>
        <p:spPr>
          <a:xfrm>
            <a:off x="4236964" y="3306904"/>
            <a:ext cx="6855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b="0" i="0" lang="en" sz="500" u="none" cap="none" strike="noStrike">
                <a:solidFill>
                  <a:srgbClr val="666666"/>
                </a:solidFill>
                <a:latin typeface="DM Sans"/>
                <a:ea typeface="DM Sans"/>
                <a:cs typeface="DM Sans"/>
                <a:sym typeface="DM Sans"/>
              </a:rPr>
              <a:t>Christmas Eve</a:t>
            </a:r>
            <a:endParaRPr b="0" i="0" sz="500" u="none" cap="none" strike="noStrike">
              <a:solidFill>
                <a:srgbClr val="666666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06" name="Google Shape;206;g12013fcdb50_0_112"/>
          <p:cNvSpPr txBox="1"/>
          <p:nvPr/>
        </p:nvSpPr>
        <p:spPr>
          <a:xfrm>
            <a:off x="832675" y="4377961"/>
            <a:ext cx="6357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b="0" i="0" lang="en" sz="500" u="none" cap="none" strike="noStrike">
                <a:solidFill>
                  <a:srgbClr val="666666"/>
                </a:solidFill>
                <a:latin typeface="DM Sans"/>
                <a:ea typeface="DM Sans"/>
                <a:cs typeface="DM Sans"/>
                <a:sym typeface="DM Sans"/>
              </a:rPr>
              <a:t>Holidays</a:t>
            </a:r>
            <a:endParaRPr b="0" i="0" sz="500" u="none" cap="none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g12013fcdb50_0_112"/>
          <p:cNvSpPr txBox="1"/>
          <p:nvPr/>
        </p:nvSpPr>
        <p:spPr>
          <a:xfrm>
            <a:off x="1359686" y="4377953"/>
            <a:ext cx="7548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b="0" i="0" lang="en" sz="500" u="none" cap="none" strike="noStrike">
                <a:solidFill>
                  <a:srgbClr val="666666"/>
                </a:solidFill>
                <a:latin typeface="DM Sans"/>
                <a:ea typeface="DM Sans"/>
                <a:cs typeface="DM Sans"/>
                <a:sym typeface="DM Sans"/>
              </a:rPr>
              <a:t>Industry events</a:t>
            </a:r>
            <a:endParaRPr b="0" i="0" sz="500" u="none" cap="none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g12013fcdb50_0_112"/>
          <p:cNvSpPr txBox="1"/>
          <p:nvPr/>
        </p:nvSpPr>
        <p:spPr>
          <a:xfrm>
            <a:off x="2007993" y="4377950"/>
            <a:ext cx="9468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b="0" i="0" lang="en" sz="5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Seasonal opportunities</a:t>
            </a:r>
            <a:endParaRPr b="0" i="0" sz="500" u="none" cap="none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g12013fcdb50_0_112"/>
          <p:cNvSpPr/>
          <p:nvPr/>
        </p:nvSpPr>
        <p:spPr>
          <a:xfrm>
            <a:off x="801437" y="4471084"/>
            <a:ext cx="84300" cy="84300"/>
          </a:xfrm>
          <a:prstGeom prst="ellipse">
            <a:avLst/>
          </a:prstGeom>
          <a:solidFill>
            <a:srgbClr val="F4BA40"/>
          </a:solidFill>
          <a:ln>
            <a:noFill/>
          </a:ln>
          <a:effectLst>
            <a:outerShdw blurRad="271463" rotWithShape="0" algn="bl" dir="5220000" dist="133350">
              <a:srgbClr val="000000">
                <a:alpha val="2941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g12013fcdb50_0_112"/>
          <p:cNvSpPr/>
          <p:nvPr/>
        </p:nvSpPr>
        <p:spPr>
          <a:xfrm>
            <a:off x="1296724" y="4466611"/>
            <a:ext cx="84300" cy="84300"/>
          </a:xfrm>
          <a:prstGeom prst="ellipse">
            <a:avLst/>
          </a:prstGeom>
          <a:solidFill>
            <a:srgbClr val="EE8039"/>
          </a:solidFill>
          <a:ln>
            <a:noFill/>
          </a:ln>
          <a:effectLst>
            <a:outerShdw blurRad="271463" rotWithShape="0" algn="bl" dir="5220000" dist="133350">
              <a:srgbClr val="000000">
                <a:alpha val="2941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g12013fcdb50_0_112"/>
          <p:cNvSpPr/>
          <p:nvPr/>
        </p:nvSpPr>
        <p:spPr>
          <a:xfrm>
            <a:off x="1969633" y="4466611"/>
            <a:ext cx="76500" cy="84300"/>
          </a:xfrm>
          <a:prstGeom prst="ellipse">
            <a:avLst/>
          </a:prstGeom>
          <a:solidFill>
            <a:srgbClr val="B452F6"/>
          </a:solidFill>
          <a:ln>
            <a:noFill/>
          </a:ln>
          <a:effectLst>
            <a:outerShdw blurRad="271463" rotWithShape="0" algn="bl" dir="5220000" dist="133350">
              <a:srgbClr val="000000">
                <a:alpha val="2941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g12013fcdb50_0_112"/>
          <p:cNvSpPr/>
          <p:nvPr/>
        </p:nvSpPr>
        <p:spPr>
          <a:xfrm>
            <a:off x="790394" y="3977647"/>
            <a:ext cx="84300" cy="84300"/>
          </a:xfrm>
          <a:prstGeom prst="ellipse">
            <a:avLst/>
          </a:prstGeom>
          <a:solidFill>
            <a:srgbClr val="F4BA40"/>
          </a:solidFill>
          <a:ln>
            <a:noFill/>
          </a:ln>
          <a:effectLst>
            <a:outerShdw blurRad="271463" rotWithShape="0" algn="bl" dir="5220000" dist="133350">
              <a:srgbClr val="000000">
                <a:alpha val="2941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g12013fcdb50_0_112"/>
          <p:cNvSpPr/>
          <p:nvPr/>
        </p:nvSpPr>
        <p:spPr>
          <a:xfrm>
            <a:off x="1358932" y="3977647"/>
            <a:ext cx="84300" cy="84300"/>
          </a:xfrm>
          <a:prstGeom prst="ellipse">
            <a:avLst/>
          </a:prstGeom>
          <a:solidFill>
            <a:srgbClr val="F4BA40"/>
          </a:solidFill>
          <a:ln>
            <a:noFill/>
          </a:ln>
          <a:effectLst>
            <a:outerShdw blurRad="271463" rotWithShape="0" algn="bl" dir="5220000" dist="133350">
              <a:srgbClr val="000000">
                <a:alpha val="2941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g12013fcdb50_0_112"/>
          <p:cNvSpPr/>
          <p:nvPr/>
        </p:nvSpPr>
        <p:spPr>
          <a:xfrm>
            <a:off x="1358932" y="4104822"/>
            <a:ext cx="84300" cy="84300"/>
          </a:xfrm>
          <a:prstGeom prst="ellipse">
            <a:avLst/>
          </a:prstGeom>
          <a:solidFill>
            <a:srgbClr val="F4BA40"/>
          </a:solidFill>
          <a:ln>
            <a:noFill/>
          </a:ln>
          <a:effectLst>
            <a:outerShdw blurRad="271463" rotWithShape="0" algn="bl" dir="5220000" dist="133350">
              <a:srgbClr val="000000">
                <a:alpha val="2941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g12013fcdb50_0_112"/>
          <p:cNvSpPr/>
          <p:nvPr/>
        </p:nvSpPr>
        <p:spPr>
          <a:xfrm>
            <a:off x="1358932" y="4241384"/>
            <a:ext cx="84300" cy="84300"/>
          </a:xfrm>
          <a:prstGeom prst="ellipse">
            <a:avLst/>
          </a:prstGeom>
          <a:solidFill>
            <a:srgbClr val="F4BA40"/>
          </a:solidFill>
          <a:ln>
            <a:noFill/>
          </a:ln>
          <a:effectLst>
            <a:outerShdw blurRad="271463" rotWithShape="0" algn="bl" dir="5220000" dist="133350">
              <a:srgbClr val="000000">
                <a:alpha val="2941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g12013fcdb50_0_112"/>
          <p:cNvSpPr/>
          <p:nvPr/>
        </p:nvSpPr>
        <p:spPr>
          <a:xfrm>
            <a:off x="4234657" y="3977647"/>
            <a:ext cx="84300" cy="84300"/>
          </a:xfrm>
          <a:prstGeom prst="ellipse">
            <a:avLst/>
          </a:prstGeom>
          <a:solidFill>
            <a:srgbClr val="F4BA40"/>
          </a:solidFill>
          <a:ln>
            <a:noFill/>
          </a:ln>
          <a:effectLst>
            <a:outerShdw blurRad="271463" rotWithShape="0" algn="bl" dir="5220000" dist="133350">
              <a:srgbClr val="000000">
                <a:alpha val="2941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g12013fcdb50_0_112"/>
          <p:cNvSpPr/>
          <p:nvPr/>
        </p:nvSpPr>
        <p:spPr>
          <a:xfrm>
            <a:off x="4234657" y="3395546"/>
            <a:ext cx="84300" cy="84300"/>
          </a:xfrm>
          <a:prstGeom prst="ellipse">
            <a:avLst/>
          </a:prstGeom>
          <a:solidFill>
            <a:srgbClr val="F4BA40"/>
          </a:solidFill>
          <a:ln>
            <a:noFill/>
          </a:ln>
          <a:effectLst>
            <a:outerShdw blurRad="271463" rotWithShape="0" algn="bl" dir="5220000" dist="133350">
              <a:srgbClr val="000000">
                <a:alpha val="2941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g12013fcdb50_0_112"/>
          <p:cNvSpPr/>
          <p:nvPr/>
        </p:nvSpPr>
        <p:spPr>
          <a:xfrm>
            <a:off x="790407" y="3395546"/>
            <a:ext cx="84300" cy="84300"/>
          </a:xfrm>
          <a:prstGeom prst="ellipse">
            <a:avLst/>
          </a:prstGeom>
          <a:solidFill>
            <a:srgbClr val="F4BA40"/>
          </a:solidFill>
          <a:ln>
            <a:noFill/>
          </a:ln>
          <a:effectLst>
            <a:outerShdw blurRad="271463" rotWithShape="0" algn="bl" dir="5220000" dist="133350">
              <a:srgbClr val="000000">
                <a:alpha val="2941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g12013fcdb50_0_112"/>
          <p:cNvSpPr txBox="1"/>
          <p:nvPr/>
        </p:nvSpPr>
        <p:spPr>
          <a:xfrm>
            <a:off x="2485858" y="2653036"/>
            <a:ext cx="6855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lang="en" sz="500">
                <a:solidFill>
                  <a:srgbClr val="666666"/>
                </a:solidFill>
                <a:latin typeface="DM Sans"/>
                <a:ea typeface="DM Sans"/>
                <a:cs typeface="DM Sans"/>
                <a:sym typeface="DM Sans"/>
              </a:rPr>
              <a:t>Digital Summit Chicago</a:t>
            </a:r>
            <a:endParaRPr b="0" i="0" sz="500" u="none" cap="none" strike="noStrike">
              <a:solidFill>
                <a:srgbClr val="666666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20" name="Google Shape;220;g12013fcdb50_0_112"/>
          <p:cNvSpPr/>
          <p:nvPr/>
        </p:nvSpPr>
        <p:spPr>
          <a:xfrm>
            <a:off x="2485849" y="2741686"/>
            <a:ext cx="84300" cy="84300"/>
          </a:xfrm>
          <a:prstGeom prst="ellipse">
            <a:avLst/>
          </a:prstGeom>
          <a:solidFill>
            <a:srgbClr val="EE8039"/>
          </a:solidFill>
          <a:ln>
            <a:noFill/>
          </a:ln>
          <a:effectLst>
            <a:outerShdw blurRad="271463" rotWithShape="0" algn="bl" dir="5220000" dist="133350">
              <a:srgbClr val="000000">
                <a:alpha val="29409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g12013fcdb50_0_112"/>
          <p:cNvSpPr txBox="1"/>
          <p:nvPr/>
        </p:nvSpPr>
        <p:spPr>
          <a:xfrm>
            <a:off x="3088833" y="2651586"/>
            <a:ext cx="6855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lang="en" sz="500">
                <a:solidFill>
                  <a:srgbClr val="666666"/>
                </a:solidFill>
                <a:latin typeface="DM Sans"/>
                <a:ea typeface="DM Sans"/>
                <a:cs typeface="DM Sans"/>
                <a:sym typeface="DM Sans"/>
              </a:rPr>
              <a:t>Digital Summit Chicago</a:t>
            </a:r>
            <a:endParaRPr b="0" i="0" sz="500" u="none" cap="none" strike="noStrike">
              <a:solidFill>
                <a:srgbClr val="666666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22" name="Google Shape;222;g12013fcdb50_0_112"/>
          <p:cNvSpPr/>
          <p:nvPr/>
        </p:nvSpPr>
        <p:spPr>
          <a:xfrm>
            <a:off x="3088824" y="2740236"/>
            <a:ext cx="84300" cy="84300"/>
          </a:xfrm>
          <a:prstGeom prst="ellipse">
            <a:avLst/>
          </a:prstGeom>
          <a:solidFill>
            <a:srgbClr val="EE8039"/>
          </a:solidFill>
          <a:ln>
            <a:noFill/>
          </a:ln>
          <a:effectLst>
            <a:outerShdw blurRad="271463" rotWithShape="0" algn="bl" dir="5220000" dist="133350">
              <a:srgbClr val="000000">
                <a:alpha val="29409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